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sldIdLst>
    <p:sldId id="258" r:id="rId2"/>
    <p:sldId id="361" r:id="rId3"/>
    <p:sldId id="410" r:id="rId4"/>
    <p:sldId id="319" r:id="rId5"/>
    <p:sldId id="283" r:id="rId6"/>
    <p:sldId id="278" r:id="rId7"/>
    <p:sldId id="284" r:id="rId8"/>
    <p:sldId id="285" r:id="rId9"/>
    <p:sldId id="290" r:id="rId10"/>
    <p:sldId id="297" r:id="rId11"/>
    <p:sldId id="344" r:id="rId12"/>
    <p:sldId id="298" r:id="rId13"/>
    <p:sldId id="360" r:id="rId14"/>
    <p:sldId id="300" r:id="rId15"/>
    <p:sldId id="301" r:id="rId16"/>
    <p:sldId id="304" r:id="rId17"/>
    <p:sldId id="305" r:id="rId18"/>
    <p:sldId id="306" r:id="rId19"/>
    <p:sldId id="307" r:id="rId20"/>
    <p:sldId id="309" r:id="rId21"/>
    <p:sldId id="310" r:id="rId22"/>
    <p:sldId id="311" r:id="rId23"/>
    <p:sldId id="342" r:id="rId24"/>
    <p:sldId id="376" r:id="rId25"/>
    <p:sldId id="316" r:id="rId26"/>
    <p:sldId id="411" r:id="rId27"/>
    <p:sldId id="328" r:id="rId28"/>
    <p:sldId id="373" r:id="rId29"/>
    <p:sldId id="329" r:id="rId30"/>
    <p:sldId id="332" r:id="rId31"/>
    <p:sldId id="330" r:id="rId32"/>
    <p:sldId id="331" r:id="rId33"/>
    <p:sldId id="333" r:id="rId34"/>
    <p:sldId id="336" r:id="rId35"/>
    <p:sldId id="341" r:id="rId36"/>
    <p:sldId id="335" r:id="rId37"/>
    <p:sldId id="343" r:id="rId38"/>
    <p:sldId id="375" r:id="rId39"/>
    <p:sldId id="334" r:id="rId40"/>
    <p:sldId id="363" r:id="rId41"/>
    <p:sldId id="359" r:id="rId42"/>
    <p:sldId id="362" r:id="rId43"/>
    <p:sldId id="377" r:id="rId44"/>
    <p:sldId id="378" r:id="rId45"/>
    <p:sldId id="364" r:id="rId46"/>
    <p:sldId id="367" r:id="rId47"/>
    <p:sldId id="379" r:id="rId48"/>
    <p:sldId id="337" r:id="rId49"/>
    <p:sldId id="412" r:id="rId50"/>
    <p:sldId id="413" r:id="rId51"/>
    <p:sldId id="338" r:id="rId5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07689F0B-CC30-4666-AFF9-6EF312F6E269}">
          <p14:sldIdLst>
            <p14:sldId id="258"/>
            <p14:sldId id="361"/>
            <p14:sldId id="410"/>
            <p14:sldId id="319"/>
            <p14:sldId id="283"/>
            <p14:sldId id="278"/>
            <p14:sldId id="284"/>
            <p14:sldId id="285"/>
            <p14:sldId id="290"/>
            <p14:sldId id="297"/>
            <p14:sldId id="344"/>
            <p14:sldId id="298"/>
            <p14:sldId id="360"/>
            <p14:sldId id="300"/>
            <p14:sldId id="301"/>
            <p14:sldId id="304"/>
            <p14:sldId id="305"/>
            <p14:sldId id="306"/>
            <p14:sldId id="307"/>
            <p14:sldId id="309"/>
            <p14:sldId id="310"/>
            <p14:sldId id="311"/>
            <p14:sldId id="342"/>
            <p14:sldId id="376"/>
            <p14:sldId id="316"/>
            <p14:sldId id="411"/>
            <p14:sldId id="328"/>
            <p14:sldId id="373"/>
            <p14:sldId id="329"/>
            <p14:sldId id="332"/>
            <p14:sldId id="330"/>
            <p14:sldId id="331"/>
            <p14:sldId id="333"/>
            <p14:sldId id="336"/>
            <p14:sldId id="341"/>
            <p14:sldId id="335"/>
            <p14:sldId id="343"/>
            <p14:sldId id="375"/>
            <p14:sldId id="334"/>
            <p14:sldId id="363"/>
            <p14:sldId id="359"/>
            <p14:sldId id="362"/>
            <p14:sldId id="377"/>
            <p14:sldId id="378"/>
            <p14:sldId id="364"/>
            <p14:sldId id="367"/>
            <p14:sldId id="379"/>
            <p14:sldId id="337"/>
            <p14:sldId id="412"/>
            <p14:sldId id="413"/>
            <p14:sldId id="338"/>
          </p14:sldIdLst>
        </p14:section>
        <p14:section name="Section sans titre" id="{EF5F3871-0A2A-4A3D-8067-690DDC35DF0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manuel" initials="E" lastIdx="5" clrIdx="0">
    <p:extLst>
      <p:ext uri="{19B8F6BF-5375-455C-9EA6-DF929625EA0E}">
        <p15:presenceInfo xmlns:p15="http://schemas.microsoft.com/office/powerpoint/2012/main" userId="Emmanue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CC3300"/>
    <a:srgbClr val="105BA0"/>
    <a:srgbClr val="127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18" autoAdjust="0"/>
    <p:restoredTop sz="96374" autoAdjust="0"/>
  </p:normalViewPr>
  <p:slideViewPr>
    <p:cSldViewPr>
      <p:cViewPr varScale="1">
        <p:scale>
          <a:sx n="101" d="100"/>
          <a:sy n="101" d="100"/>
        </p:scale>
        <p:origin x="72" y="-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7B784C-5051-4138-ABE2-0E512E510F2B}" type="datetimeFigureOut">
              <a:rPr lang="fr-FR" smtClean="0"/>
              <a:t>16/12/2022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54B870-AE09-4D32-8BA4-F7DF89A4BB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5430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F4356-EA7F-4F63-A4A6-4B57C95BD8A9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9450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/>
              <a:t>Modifiez le style des sous-titres du masque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16/12/2022</a:t>
            </a:fld>
            <a:endParaRPr lang="fr-BE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16/12/2022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16/12/2022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16/12/2022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16/12/2022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16/12/2022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16/12/2022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16/12/2022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16/12/2022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16/12/2022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16/12/2022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/>
              <a:t>Cliquez sur l'icône pour ajouter une image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/>
              <a:t>Modifiez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16/12/2022</a:t>
            </a:fld>
            <a:endParaRPr lang="fr-BE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12" Type="http://schemas.openxmlformats.org/officeDocument/2006/relationships/image" Target="../media/image9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11" Type="http://schemas.openxmlformats.org/officeDocument/2006/relationships/image" Target="../media/image91.jpeg"/><Relationship Id="rId5" Type="http://schemas.openxmlformats.org/officeDocument/2006/relationships/image" Target="../media/image85.jpeg"/><Relationship Id="rId10" Type="http://schemas.openxmlformats.org/officeDocument/2006/relationships/image" Target="../media/image90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9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9.web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image" Target="../media/image132.jpeg"/><Relationship Id="rId7" Type="http://schemas.openxmlformats.org/officeDocument/2006/relationships/image" Target="../media/image13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10" Type="http://schemas.openxmlformats.org/officeDocument/2006/relationships/image" Target="../media/image139.jpeg"/><Relationship Id="rId4" Type="http://schemas.openxmlformats.org/officeDocument/2006/relationships/image" Target="../media/image133.jpeg"/><Relationship Id="rId9" Type="http://schemas.openxmlformats.org/officeDocument/2006/relationships/image" Target="../media/image1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12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eg"/><Relationship Id="rId3" Type="http://schemas.openxmlformats.org/officeDocument/2006/relationships/image" Target="../media/image157.jpeg"/><Relationship Id="rId7" Type="http://schemas.openxmlformats.org/officeDocument/2006/relationships/image" Target="../media/image16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jpeg"/><Relationship Id="rId3" Type="http://schemas.openxmlformats.org/officeDocument/2006/relationships/image" Target="../media/image166.jpeg"/><Relationship Id="rId7" Type="http://schemas.openxmlformats.org/officeDocument/2006/relationships/image" Target="../media/image16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8.jpeg"/><Relationship Id="rId5" Type="http://schemas.openxmlformats.org/officeDocument/2006/relationships/image" Target="../media/image5.jpeg"/><Relationship Id="rId4" Type="http://schemas.openxmlformats.org/officeDocument/2006/relationships/image" Target="../media/image16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2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33400" y="1006212"/>
            <a:ext cx="7851648" cy="2194188"/>
          </a:xfrm>
        </p:spPr>
        <p:txBody>
          <a:bodyPr>
            <a:normAutofit/>
          </a:bodyPr>
          <a:lstStyle/>
          <a:p>
            <a:pPr algn="ctr"/>
            <a:r>
              <a:rPr lang="fr-FR" sz="4400" dirty="0">
                <a:solidFill>
                  <a:srgbClr val="F5FED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LES PROGRAMMES </a:t>
            </a:r>
            <a:br>
              <a:rPr lang="fr-FR" sz="4400" dirty="0">
                <a:solidFill>
                  <a:srgbClr val="F5FED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fr-FR" sz="4400" dirty="0">
                <a:solidFill>
                  <a:srgbClr val="F5FED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DE SOUS-MARINS  NUCLÉAIRES FRANÇAIS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67544" y="3260576"/>
            <a:ext cx="8064896" cy="1752600"/>
          </a:xfrm>
        </p:spPr>
        <p:txBody>
          <a:bodyPr>
            <a:normAutofit/>
          </a:bodyPr>
          <a:lstStyle/>
          <a:p>
            <a:pPr algn="ctr"/>
            <a:r>
              <a:rPr lang="fr-FR" sz="3200" b="1" dirty="0">
                <a:solidFill>
                  <a:srgbClr val="F5FED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Du début des années 1960 à nos jours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133" y="4015788"/>
            <a:ext cx="4172726" cy="183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4"/>
          <p:cNvSpPr txBox="1"/>
          <p:nvPr/>
        </p:nvSpPr>
        <p:spPr>
          <a:xfrm>
            <a:off x="323528" y="6381328"/>
            <a:ext cx="100091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                </a:t>
            </a:r>
          </a:p>
          <a:p>
            <a:r>
              <a:rPr lang="fr-FR" sz="1200" b="1" dirty="0">
                <a:solidFill>
                  <a:srgbClr val="F5FED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        </a:t>
            </a:r>
            <a:r>
              <a:rPr lang="fr-FR" sz="1600" b="1" dirty="0">
                <a:solidFill>
                  <a:srgbClr val="F5FED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Emmanuel </a:t>
            </a:r>
            <a:r>
              <a:rPr lang="fr-FR" b="1" dirty="0">
                <a:solidFill>
                  <a:srgbClr val="F5FED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Duval                                                                       </a:t>
            </a:r>
            <a:r>
              <a:rPr lang="fr-FR" sz="1400" b="1" dirty="0">
                <a:solidFill>
                  <a:srgbClr val="F5FED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Dernière mise à jour : décembre 2022                          </a:t>
            </a:r>
            <a:endParaRPr lang="fr-FR" b="1" dirty="0">
              <a:solidFill>
                <a:srgbClr val="F5FED2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596608" y="6533728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dirty="0">
              <a:latin typeface="+mj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1F38721-5B03-4B8B-ABFA-993557375B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8" y="5559694"/>
            <a:ext cx="883803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7596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16315" y="228600"/>
            <a:ext cx="8136734" cy="268051"/>
          </a:xfr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txBody>
          <a:bodyPr>
            <a:no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4.1. GENÈSE de la DISSUASION FRANÇAISE  7/7   : quelques réflexions….    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87624" y="6167282"/>
            <a:ext cx="7641232" cy="430069"/>
          </a:xfrm>
          <a:solidFill>
            <a:schemeClr val="accent1">
              <a:lumMod val="7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 algn="ctr"/>
            <a:r>
              <a:rPr lang="fr-FR" sz="1600" b="1" dirty="0">
                <a:latin typeface="+mj-lt"/>
              </a:rPr>
              <a:t>HISTOIRE DES PROGRAMMES DE S/M NUCLÉAIRES FRANÇAIS (1960-2020)            23/72</a:t>
            </a:r>
          </a:p>
        </p:txBody>
      </p:sp>
      <p:pic>
        <p:nvPicPr>
          <p:cNvPr id="1026" name="Picture 2" descr="photo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74" y="5949281"/>
            <a:ext cx="792088" cy="792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11785" y="179387"/>
            <a:ext cx="3770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180975" y="2438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-180975" y="6269995"/>
            <a:ext cx="9925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  <a:endParaRPr kumimoji="0" lang="fr-FR" altLang="fr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1755717" y="4176048"/>
            <a:ext cx="279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-28575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19944" y="1421160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377026" y="1349152"/>
            <a:ext cx="866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41155" y="3529717"/>
            <a:ext cx="8340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67714" y="1133128"/>
            <a:ext cx="8577166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411785" y="1052736"/>
            <a:ext cx="8758810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467714" y="804446"/>
            <a:ext cx="8361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fr-FR" sz="1400" dirty="0">
              <a:latin typeface="+mj-lt"/>
            </a:endParaRPr>
          </a:p>
          <a:p>
            <a:r>
              <a:rPr lang="fr-FR" sz="1400" b="1" dirty="0">
                <a:latin typeface="+mj-lt"/>
              </a:rPr>
              <a:t> </a:t>
            </a:r>
            <a:endParaRPr lang="fr-FR" sz="1400" dirty="0">
              <a:latin typeface="+mj-lt"/>
            </a:endParaRPr>
          </a:p>
          <a:p>
            <a:r>
              <a:rPr lang="fr-FR" sz="1400" dirty="0"/>
              <a:t> </a:t>
            </a:r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76650" y="575061"/>
            <a:ext cx="894206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ARRÊTONS NOUS LÀ et MESURONS  CE QUE CETTE</a:t>
            </a:r>
            <a:r>
              <a:rPr lang="fr-FR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PÉRIODE </a:t>
            </a:r>
            <a:r>
              <a:rPr lang="fr-FR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 EU D ’</a:t>
            </a:r>
            <a:r>
              <a:rPr lang="fr-FR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EXTRAORDINAIRE</a:t>
            </a:r>
            <a:r>
              <a:rPr lang="fr-FR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Dans ces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quelques années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la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fin des années 1950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et du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début des années 1960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on été prises une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série de décisions majeures et cohérentes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tandis qu’étaient mises en place (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au sein de l’État comme dans l’industrie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)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les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organisations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qui allaient permettre de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mettre en pratique ces décisions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Qu’on adhère ou non au concept de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dissuasion nucléaire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force est de constater que ces décisions allaient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renforcer la position extérieure de la France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et r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emodeler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non seulement son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outil de défense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(et ce, malgré l’hostilité  d’une fraction des armées), mais, aussi, toute une partie de son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industrie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pour les 20 ans qui allaient suivre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Tout cela ne fut possible que par la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conjonction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à cette période d’un certain nombre de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facteurs favorables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: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La présence à la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tête de l’État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d’un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homme de vision et de volonté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recueillant  l’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adhésion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de la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majorité de ses concitoyens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et auquel les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circonstances et les nouvelles institutions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offrirent une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longévité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jusqu’alors inconnue  de ses prédécesseurs      </a:t>
            </a:r>
          </a:p>
          <a:p>
            <a:pPr algn="just"/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</a:t>
            </a:r>
            <a:endParaRPr lang="fr-FR" sz="16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4" name="AutoShape 2" descr="Résultat de recherche d'images pour &quot;portraits de gaulle&quot;"/>
          <p:cNvSpPr>
            <a:spLocks noChangeAspect="1" noChangeArrowheads="1"/>
          </p:cNvSpPr>
          <p:nvPr/>
        </p:nvSpPr>
        <p:spPr bwMode="auto">
          <a:xfrm>
            <a:off x="155575" y="-563563"/>
            <a:ext cx="118110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4" descr="Résultat de recherche d'images pour &quot;portraits de gaulle&quot;"/>
          <p:cNvSpPr>
            <a:spLocks noChangeAspect="1" noChangeArrowheads="1"/>
          </p:cNvSpPr>
          <p:nvPr/>
        </p:nvSpPr>
        <p:spPr bwMode="auto">
          <a:xfrm>
            <a:off x="307975" y="-411163"/>
            <a:ext cx="118110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53" name="Picture 5" descr="D:\Users\Emmanuel\Documents\Nouveaux Horizons\Activités 2017\2017.Exposés Socio-culturels\Exposé 2017.02-SM\Illustrations\Personnes\de_gaulle_1_jpe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788" y="2942716"/>
            <a:ext cx="1321274" cy="172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Users\Emmanuel\Documents\Nouveaux Horizons\Activités 2017\2017.Exposés Socio-culturels\Exposé 2017.02-SM\Illustrations\Personnes\pompido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062" y="3003178"/>
            <a:ext cx="1198094" cy="16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Users\Emmanuel\Documents\Nouveaux Horizons\Activités 2017\2017.Exposés Socio-culturels\Exposé 2017.02-SM\Illustrations\Personnes\Debré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3030411"/>
            <a:ext cx="1101126" cy="16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Users\Emmanuel\Documents\Nouveaux Horizons\Activités 2017\2017.Exposés Socio-culturels\Exposé 2017.02-SM\Illustrations\Personnes\guillauma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978" y="2978716"/>
            <a:ext cx="1195724" cy="16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Users\Emmanuel\Documents\Nouveaux Horizons\Activités 2017\2017.Exposés Socio-culturels\Exposé 2017.02-SM\Illustrations\Personnes\Messme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825" y="3030411"/>
            <a:ext cx="1114039" cy="16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:\Users\Emmanuel\Documents\Nouveaux Horizons\Activités 2017\2017.Exposés Socio-culturels\Exposé 2017.02-SM\Illustrations\Personnes\guichard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13" y="3028589"/>
            <a:ext cx="1140800" cy="16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D:\Users\Emmanuel\Documents\Nouveaux Horizons\Activités 2017\2017.Exposés Socio-culturels\Exposé 2017.02-SM\Illustrations\Personnes\Alain_Peyrefitt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120" y="2968688"/>
            <a:ext cx="1088476" cy="16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67177" y="4659178"/>
            <a:ext cx="907682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sz="1400" b="1" dirty="0">
                <a:latin typeface="+mj-lt"/>
              </a:rPr>
              <a:t>La </a:t>
            </a:r>
            <a:r>
              <a:rPr lang="fr-FR" sz="1400" b="1" dirty="0">
                <a:solidFill>
                  <a:srgbClr val="FFFF00"/>
                </a:solidFill>
                <a:latin typeface="+mj-lt"/>
              </a:rPr>
              <a:t>présence à ses côtés </a:t>
            </a:r>
            <a:r>
              <a:rPr lang="fr-FR" sz="1400" b="1" dirty="0">
                <a:latin typeface="+mj-lt"/>
              </a:rPr>
              <a:t>d’une génération d’</a:t>
            </a:r>
            <a:r>
              <a:rPr lang="fr-FR" sz="1400" b="1" dirty="0">
                <a:solidFill>
                  <a:srgbClr val="FFFF00"/>
                </a:solidFill>
                <a:latin typeface="+mj-lt"/>
              </a:rPr>
              <a:t>hommes brillants, loyaux et efficaces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Une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économie prospère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(nous sommes dans les «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trente glorieuses 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»)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Un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bon niveau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la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science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de la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technique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et de l’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industrie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françaises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Et, enfin, l’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absence de réaction sérieuse des deux « grands »,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accaparés par la « 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guerre froide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» </a:t>
            </a:r>
          </a:p>
          <a:p>
            <a:pPr algn="ctr"/>
            <a:r>
              <a:rPr lang="fr-FR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IL Y A FORT  À PARIER QUE LES </a:t>
            </a:r>
            <a:r>
              <a:rPr lang="fr-FR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CHOSES</a:t>
            </a:r>
            <a:r>
              <a:rPr lang="fr-FR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AURAIENT ÉTÉ </a:t>
            </a:r>
            <a:r>
              <a:rPr lang="fr-FR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DIFFÉRENTES</a:t>
            </a:r>
            <a:r>
              <a:rPr lang="fr-FR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SI LE RÉGIME  DE</a:t>
            </a:r>
          </a:p>
          <a:p>
            <a:pPr algn="ctr"/>
            <a:r>
              <a:rPr lang="fr-FR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LA </a:t>
            </a:r>
            <a:r>
              <a:rPr lang="fr-FR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QUATRI ÈME RÉPUBLIQUE </a:t>
            </a:r>
            <a:r>
              <a:rPr lang="fr-FR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AVAIT PERDURÉ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69913" y="4360714"/>
            <a:ext cx="86113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Olivier Guichard         Pierre Messmer           Michel Debré             Charles de Gaulle      Georges Pompidou       Pierre  Guillaumat     Roger Peyrefitte</a:t>
            </a:r>
          </a:p>
        </p:txBody>
      </p:sp>
      <p:graphicFrame>
        <p:nvGraphicFramePr>
          <p:cNvPr id="13" name="Tableau 12"/>
          <p:cNvGraphicFramePr>
            <a:graphicFrameLocks noGrp="1"/>
          </p:cNvGraphicFramePr>
          <p:nvPr/>
        </p:nvGraphicFramePr>
        <p:xfrm>
          <a:off x="448235" y="179388"/>
          <a:ext cx="8274424" cy="396240"/>
        </p:xfrm>
        <a:graphic>
          <a:graphicData uri="http://schemas.openxmlformats.org/drawingml/2006/table">
            <a:tbl>
              <a:tblPr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tblPr>
              <a:tblGrid>
                <a:gridCol w="82744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5673"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4.1. GENÈSE de la DISSUASION FRANÇAISE : quelques réflexions….   1/1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1617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11785" y="189149"/>
            <a:ext cx="8291891" cy="268051"/>
          </a:xfr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txBody>
          <a:bodyPr>
            <a:no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4.2. LES PROGRAMMES DE S/M NUCLÉAIRES FRANÇAIS : GÉNÉRALITÉS   1/3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87624" y="5949280"/>
            <a:ext cx="7641232" cy="504056"/>
          </a:xfrm>
          <a:solidFill>
            <a:schemeClr val="accent1">
              <a:lumMod val="7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 algn="ctr"/>
            <a:r>
              <a:rPr lang="fr-FR" sz="1600" b="1" dirty="0">
                <a:latin typeface="+mj-lt"/>
              </a:rPr>
              <a:t>  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HISTOIRE DES PROGRAMMES DE S/M NUCLÉAIRES FRANÇAIS (1960-2020) </a:t>
            </a:r>
            <a:r>
              <a:rPr lang="fr-FR" sz="2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24/72</a:t>
            </a:r>
          </a:p>
        </p:txBody>
      </p:sp>
      <p:pic>
        <p:nvPicPr>
          <p:cNvPr id="1026" name="Picture 2" descr="photo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92" y="5877272"/>
            <a:ext cx="792088" cy="733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97795"/>
            <a:ext cx="3770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180975" y="2438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-180975" y="4288795"/>
            <a:ext cx="907345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-180975" y="6269995"/>
            <a:ext cx="9925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  <a:endParaRPr kumimoji="0" lang="fr-FR" altLang="fr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420266" y="3806716"/>
            <a:ext cx="279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-28575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19944" y="1421160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377026" y="1349152"/>
            <a:ext cx="866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8765" y="3529717"/>
            <a:ext cx="8340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88513" y="4550405"/>
            <a:ext cx="8856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67714" y="1133128"/>
            <a:ext cx="8577166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411785" y="1052736"/>
            <a:ext cx="8758810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467714" y="804446"/>
            <a:ext cx="8361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fr-FR" sz="1400" dirty="0">
              <a:latin typeface="+mj-lt"/>
            </a:endParaRPr>
          </a:p>
          <a:p>
            <a:r>
              <a:rPr lang="fr-FR" sz="1400" b="1" dirty="0">
                <a:latin typeface="+mj-lt"/>
              </a:rPr>
              <a:t> </a:t>
            </a:r>
            <a:endParaRPr lang="fr-FR" sz="1400" dirty="0">
              <a:latin typeface="+mj-lt"/>
            </a:endParaRPr>
          </a:p>
          <a:p>
            <a:r>
              <a:rPr lang="fr-FR" sz="1400" dirty="0"/>
              <a:t> </a:t>
            </a:r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07504" y="5157192"/>
            <a:ext cx="90630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sz="1200" b="1" dirty="0">
              <a:latin typeface="+mj-lt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38447" y="708366"/>
            <a:ext cx="880643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nos jours, on distingue trois types de S/M nucléaires </a:t>
            </a:r>
          </a:p>
          <a:p>
            <a:pPr algn="ctr"/>
            <a:endParaRPr lang="fr-FR" sz="7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Les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S/M  lanceurs de missiles balistiques stratégiques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SNLE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en français,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SSBN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pour les anglo-saxons), dont le rôle n’est pas le combat, mais l’exercice de la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dissuasion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.  Leurs qualités sont l’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endurance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et la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discrétion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. Ce sont eux qui, assez naturellement, ont les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dimensions les plus importantes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. En voici quelques exemples :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fr-FR" sz="1400" b="1" dirty="0">
              <a:latin typeface="+mj-lt"/>
            </a:endParaRPr>
          </a:p>
          <a:p>
            <a:endParaRPr lang="fr-FR" sz="1400" dirty="0">
              <a:latin typeface="+mj-lt"/>
            </a:endParaRPr>
          </a:p>
          <a:p>
            <a:r>
              <a:rPr lang="fr-FR" sz="1400" dirty="0">
                <a:latin typeface="+mj-lt"/>
              </a:rPr>
              <a:t>   </a:t>
            </a:r>
          </a:p>
        </p:txBody>
      </p:sp>
      <p:pic>
        <p:nvPicPr>
          <p:cNvPr id="2050" name="Picture 2" descr="D:\Users\Emmanuel\Documents\Nouveaux Horizons\Activités 2017\2017.Exposés Socio-culturels\Exposé 2017.02-SM\Illustrations\SM-Nuc russes\SNLE type Typho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88" y="1931087"/>
            <a:ext cx="1822575" cy="13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Users\Emmanuel\Documents\Défense -  DGA - DCNS\Photos et docs Défense\Sous-marins\SM divers &amp; étrangers\SSBN type Ohio (US).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549" y="1917106"/>
            <a:ext cx="1894737" cy="13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Users\Emmanuel\Documents\Défense -  DGA - DCNS\Photos et docs Défense\Sous-marins\SNLE type Triomphant\SNLE 2G.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678" y="1932586"/>
            <a:ext cx="2133749" cy="140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Users\Emmanuel\Documents\Défense -  DGA - DCNS\Photos et docs Défense\Sous-marins\SM divers &amp; étrangers\SSBN type Vanguard.3 (UK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7" y="1952675"/>
            <a:ext cx="1781735" cy="140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08040" y="3324176"/>
            <a:ext cx="8880489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SSBN type « TYPHOON (URSS)       SSBN type OHIO (États-Unis)       SNLE type « LE TRIOMPHANT » (Fr)   SSBN type « VANGUARD» (UK)</a:t>
            </a:r>
          </a:p>
          <a:p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170m - 26.000t  - 20 missiles        170m  - 19.000 t – 24 missiles           138 m – 14.000 t – 16 missiles      150 m -  15.700t – 16 missiles</a:t>
            </a:r>
          </a:p>
          <a:p>
            <a:endParaRPr lang="fr-FR" sz="12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fr-FR" sz="1400" b="1" dirty="0">
                <a:latin typeface="+mj-lt"/>
              </a:rPr>
              <a:t>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Les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S/M nucléaires d’attaque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SNA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en français,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SSN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pour les anglo-saxons), qui,   grâce à leur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vitesse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leur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endurance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et leur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discrétion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 sont un peu les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« outils à tout faire »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des forces sous-marines  : 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attaque ou surveillance discrète des navires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adverses,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protection des « capital </a:t>
            </a:r>
            <a:r>
              <a:rPr lang="fr-FR" sz="1400" b="1" dirty="0" err="1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ships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»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(porte-avions…) et de leur escorte,  « 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déblayage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» de la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route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empruntée par les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SNLE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à leur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départ en patrouille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recueil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discret du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renseignement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(régions côtières, navires, avions), débarquement ou récupération de «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commandos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»….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Armés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à l’origine de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torpilles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(comme leurs ancêtres à propulsion « classique »), ils se sont vus, en outre, dotés progressivement de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missiles anti -  navires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lancés en plongée 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depuis les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tubes lance – torpilles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ou de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missiles de croisière à longue portée 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dédiés à la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frappe contre la terre,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lancés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également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en plongée,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à partir des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tubes lance-torpilles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ou de 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tubes verticaux dédiés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</a:p>
          <a:p>
            <a:pPr algn="just"/>
            <a:endParaRPr lang="fr-FR" sz="1200" b="1" u="sng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endParaRPr lang="fr-FR" sz="1200" b="1" u="sng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graphicFrame>
        <p:nvGraphicFramePr>
          <p:cNvPr id="10" name="Tableau 9"/>
          <p:cNvGraphicFramePr>
            <a:graphicFrameLocks noGrp="1"/>
          </p:cNvGraphicFramePr>
          <p:nvPr/>
        </p:nvGraphicFramePr>
        <p:xfrm>
          <a:off x="403412" y="170329"/>
          <a:ext cx="8292353" cy="396240"/>
        </p:xfrm>
        <a:graphic>
          <a:graphicData uri="http://schemas.openxmlformats.org/drawingml/2006/table">
            <a:tbl>
              <a:tblPr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tblPr>
              <a:tblGrid>
                <a:gridCol w="8292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7906">
                <a:tc>
                  <a:txBody>
                    <a:bodyPr/>
                    <a:lstStyle/>
                    <a:p>
                      <a:pPr algn="l"/>
                      <a:r>
                        <a:rPr lang="fr-FR" sz="20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4.2. LES PROGRAMMES DE S/M NUCLÉAIRES FRANÇAIS : GÉNÉRALITÉS   1/4</a:t>
                      </a:r>
                      <a:endParaRPr lang="fr-FR" sz="2000" b="1" dirty="0"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1479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06661" y="189149"/>
            <a:ext cx="8469795" cy="268051"/>
          </a:xfr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txBody>
          <a:bodyPr>
            <a:no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  4.2. LES PROGRAMMES DE S/M NUCLÉAIRES FRANÇAIS : GÉNÉRALITÉS       2/3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87624" y="6093296"/>
            <a:ext cx="7641232" cy="360040"/>
          </a:xfrm>
          <a:solidFill>
            <a:schemeClr val="accent1">
              <a:lumMod val="7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 algn="ctr"/>
            <a:r>
              <a:rPr lang="fr-FR" sz="1600" b="1" dirty="0">
                <a:latin typeface="+mj-lt"/>
              </a:rPr>
              <a:t>HISTOIRE DES PROGRAMMES DE S/M NUCLÉAIRES FRANÇAIS (1960-2020)               25/72</a:t>
            </a:r>
          </a:p>
        </p:txBody>
      </p:sp>
      <p:pic>
        <p:nvPicPr>
          <p:cNvPr id="1026" name="Picture 2" descr="photo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23" y="6001710"/>
            <a:ext cx="792088" cy="68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97795"/>
            <a:ext cx="3770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180975" y="2438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-180975" y="4288795"/>
            <a:ext cx="907345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-180975" y="6269995"/>
            <a:ext cx="9925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  <a:endParaRPr kumimoji="0" lang="fr-FR" altLang="fr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420266" y="3806716"/>
            <a:ext cx="279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-28575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19944" y="1421160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377026" y="1349152"/>
            <a:ext cx="866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8765" y="3529717"/>
            <a:ext cx="8340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230378" y="4462827"/>
            <a:ext cx="885686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200" b="1" dirty="0">
                <a:latin typeface="+mj-lt"/>
              </a:rPr>
              <a:t>                 </a:t>
            </a:r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SSN type « ASTUTE » (UK)                              SNA type « RUBIS » (Fr)                            Lanceur septuple de missiles de croisière</a:t>
            </a:r>
          </a:p>
          <a:p>
            <a:pPr algn="just"/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97 m – 7.800 t – torpilles / missiles                  74 m – 2.700 t -  torpilles / missiles         installé dans un ancien tube  de missile MSBS</a:t>
            </a:r>
          </a:p>
          <a:p>
            <a:pPr algn="just"/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                                                                                                                                                           sur un ex-SSBN US converti en SSGN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Les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SSGN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(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ubmersible </a:t>
            </a:r>
            <a:r>
              <a:rPr lang="fr-FR" sz="1600" b="1" dirty="0" err="1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</a:t>
            </a:r>
            <a:r>
              <a:rPr lang="fr-FR" sz="1600" b="1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hip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 err="1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</a:t>
            </a:r>
            <a:r>
              <a:rPr lang="fr-FR" sz="1600" b="1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uided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M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issiles </a:t>
            </a:r>
            <a:r>
              <a:rPr lang="fr-FR" sz="1600" b="1" dirty="0" err="1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</a:t>
            </a:r>
            <a:r>
              <a:rPr lang="fr-FR" sz="1600" b="1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uclear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)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qui sont des sous-marins à propulsion nucléaires dont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la mission de frappe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à l’aide de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différents types de missiles guidés,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est la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mission prépondérante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.</a:t>
            </a:r>
            <a:r>
              <a:rPr lang="fr-FR" sz="1400" b="1" u="sng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</a:p>
          <a:p>
            <a:pPr algn="just"/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On notera que les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accords russo-américains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réduction du nombre de leurs SNLE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(SSBN) ont conduit à la</a:t>
            </a:r>
          </a:p>
          <a:p>
            <a:pPr algn="just"/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conversion de certains d’entre eux en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SSGN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(voir ci-dessus le principe de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réutilisation d’un tube MSBS de SSBN  US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) </a:t>
            </a:r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               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67714" y="1133128"/>
            <a:ext cx="8577166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411785" y="1052736"/>
            <a:ext cx="8758810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467714" y="804446"/>
            <a:ext cx="8361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fr-FR" sz="1400" dirty="0">
              <a:latin typeface="+mj-lt"/>
            </a:endParaRPr>
          </a:p>
          <a:p>
            <a:r>
              <a:rPr lang="fr-FR" sz="1400" b="1" dirty="0">
                <a:latin typeface="+mj-lt"/>
              </a:rPr>
              <a:t> </a:t>
            </a:r>
            <a:endParaRPr lang="fr-FR" sz="1400" dirty="0">
              <a:latin typeface="+mj-lt"/>
            </a:endParaRPr>
          </a:p>
          <a:p>
            <a:r>
              <a:rPr lang="fr-FR" sz="1400" dirty="0"/>
              <a:t> </a:t>
            </a:r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330739" y="4939880"/>
            <a:ext cx="90630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sz="1200" b="1" dirty="0">
              <a:latin typeface="+mj-lt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88514" y="575062"/>
            <a:ext cx="8774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+mj-lt"/>
              </a:rPr>
              <a:t>       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Voici quelques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exemples de SNA (SSN)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:</a:t>
            </a:r>
          </a:p>
        </p:txBody>
      </p:sp>
      <p:pic>
        <p:nvPicPr>
          <p:cNvPr id="3074" name="Picture 2" descr="File:US Navy 040712-N-0119G-002 The Los Angeles-class submarine USS Albuquerque (SSN 706) surfaces in the Atlantic Ocean while participating in Majestic Eagle 2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61" y="854711"/>
            <a:ext cx="2436099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Users\Emmanuel\Documents\Défense -  DGA - DCNS\Photos et docs Défense\Sous-marins\SM divers &amp; étrangers\SNA type Akula.3 (Rus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220" y="882839"/>
            <a:ext cx="3240000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Users\Emmanuel\Downloads\Photos &amp; dessins divers\chine_sna_h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075" y="882639"/>
            <a:ext cx="2773963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88513" y="2438400"/>
            <a:ext cx="87745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  </a:t>
            </a:r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SSN type « LOS ANGELES » (USA)                           SSN type « AKULA » (Russie)                                          SSN type « HAN »  (Chine) </a:t>
            </a:r>
          </a:p>
          <a:p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110 m – 6.900 t – torpilles/missiles                      110 m – 9.500 t – torpilles / missiles                        100 m – 5.000 t – torpilles/missiles    </a:t>
            </a:r>
            <a:endParaRPr lang="fr-FR" sz="14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2055" name="Picture 7" descr="D:\Users\Emmanuel\Documents\Défense -  DGA - DCNS\Photos et docs Défense\Sous-marins\SM divers &amp; étrangers\SSN Astute.5. (UK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74" y="2862097"/>
            <a:ext cx="2103908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ZoneTexte 29"/>
          <p:cNvSpPr txBox="1"/>
          <p:nvPr/>
        </p:nvSpPr>
        <p:spPr>
          <a:xfrm>
            <a:off x="622935" y="3710951"/>
            <a:ext cx="8340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</a:t>
            </a:r>
          </a:p>
        </p:txBody>
      </p:sp>
      <p:pic>
        <p:nvPicPr>
          <p:cNvPr id="2056" name="Picture 8" descr="D:\Users\Emmanuel\Documents\Défense -  DGA - DCNS\Photos et docs Défense\Sous-marins\SNA Rubis\SNA.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065" y="2911279"/>
            <a:ext cx="2432436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302312" y="5047602"/>
            <a:ext cx="9091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     </a:t>
            </a:r>
          </a:p>
        </p:txBody>
      </p:sp>
      <p:pic>
        <p:nvPicPr>
          <p:cNvPr id="2058" name="Picture 10" descr="Afficher l'image d'origin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075" y="2911279"/>
            <a:ext cx="2160000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eau 10"/>
          <p:cNvGraphicFramePr>
            <a:graphicFrameLocks noGrp="1"/>
          </p:cNvGraphicFramePr>
          <p:nvPr/>
        </p:nvGraphicFramePr>
        <p:xfrm>
          <a:off x="215153" y="179294"/>
          <a:ext cx="8588188" cy="396240"/>
        </p:xfrm>
        <a:graphic>
          <a:graphicData uri="http://schemas.openxmlformats.org/drawingml/2006/table">
            <a:tbl>
              <a:tblPr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tblPr>
              <a:tblGrid>
                <a:gridCol w="8588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7906"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4.2. LES PROGRAMMES DE S/M NUCLÉAIRES FRANÇAIS : GÉNÉRALITÉS       2/4</a:t>
                      </a:r>
                      <a:endParaRPr lang="fr-FR" sz="2000" b="1" dirty="0"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7423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06661" y="189149"/>
            <a:ext cx="8469795" cy="268051"/>
          </a:xfr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txBody>
          <a:bodyPr>
            <a:no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  4.2. LES PROGRAMMES DE S/M NUCLÉAIRES FRANÇAIS : GÉNÉRALITÉS       2/3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87624" y="6269995"/>
            <a:ext cx="7641232" cy="327357"/>
          </a:xfrm>
          <a:solidFill>
            <a:schemeClr val="accent1">
              <a:lumMod val="7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rmAutofit lnSpcReduction="10000"/>
          </a:bodyPr>
          <a:lstStyle/>
          <a:p>
            <a:pPr algn="ctr"/>
            <a:r>
              <a:rPr lang="fr-FR" sz="1600" b="1" dirty="0">
                <a:latin typeface="+mj-lt"/>
              </a:rPr>
              <a:t>HISTOIRE DES PROGRAMMES DE S/M NUCLÉAIRES FRANÇAIS (1960-2020)             26/72</a:t>
            </a:r>
          </a:p>
        </p:txBody>
      </p:sp>
      <p:pic>
        <p:nvPicPr>
          <p:cNvPr id="1026" name="Picture 2" descr="photo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78" y="6096830"/>
            <a:ext cx="792088" cy="68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97795"/>
            <a:ext cx="3770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180975" y="2438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-180975" y="4288795"/>
            <a:ext cx="907345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-180975" y="6269995"/>
            <a:ext cx="9925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  <a:endParaRPr kumimoji="0" lang="fr-FR" altLang="fr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420266" y="3806716"/>
            <a:ext cx="3647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-28575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19944" y="1421160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377026" y="1349152"/>
            <a:ext cx="866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8765" y="3529717"/>
            <a:ext cx="8340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230378" y="4530879"/>
            <a:ext cx="88568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200" b="1" dirty="0">
                <a:latin typeface="+mj-lt"/>
              </a:rPr>
              <a:t>                 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67714" y="1133128"/>
            <a:ext cx="8577166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411785" y="1052736"/>
            <a:ext cx="8758810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467714" y="804446"/>
            <a:ext cx="8361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 </a:t>
            </a:r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339740" y="4894937"/>
            <a:ext cx="90630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sz="1200" b="1" dirty="0">
              <a:latin typeface="+mj-lt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88514" y="575062"/>
            <a:ext cx="8774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+mj-lt"/>
              </a:rPr>
              <a:t>        </a:t>
            </a:r>
            <a:endParaRPr lang="fr-FR" sz="1400" b="1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88513" y="2438400"/>
            <a:ext cx="8774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  </a:t>
            </a:r>
            <a:endParaRPr lang="fr-FR" sz="1400" b="1" dirty="0">
              <a:latin typeface="+mj-lt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653868" y="3601905"/>
            <a:ext cx="8340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-16224" y="5632378"/>
            <a:ext cx="9091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     </a:t>
            </a:r>
          </a:p>
        </p:txBody>
      </p:sp>
      <p:graphicFrame>
        <p:nvGraphicFramePr>
          <p:cNvPr id="11" name="Tableau 10"/>
          <p:cNvGraphicFramePr>
            <a:graphicFrameLocks noGrp="1"/>
          </p:cNvGraphicFramePr>
          <p:nvPr/>
        </p:nvGraphicFramePr>
        <p:xfrm>
          <a:off x="215153" y="179294"/>
          <a:ext cx="8588188" cy="396240"/>
        </p:xfrm>
        <a:graphic>
          <a:graphicData uri="http://schemas.openxmlformats.org/drawingml/2006/table">
            <a:tbl>
              <a:tblPr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tblPr>
              <a:tblGrid>
                <a:gridCol w="8588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7906"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4.2. LES PROGRAMMES DE S/M NUCLÉAIRES FRANÇAIS : GÉNÉRALITÉS  3/4 </a:t>
                      </a:r>
                      <a:endParaRPr lang="fr-FR" sz="2000" b="1" dirty="0"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4" name="Picture 2" descr="D:\Users\Emmanuel\Documents\Exposés ED\Exposé S-M Nuc\Histoire-Progr_S.Mnuc_ 1960-2017- Matériaux\180317-n-me396-14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12" y="1331726"/>
            <a:ext cx="3024000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Le Severodvinsk, sous-marin nucléaire russe du projet 885 Iass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604" y="1313726"/>
            <a:ext cx="3861793" cy="20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ZoneTexte 21"/>
          <p:cNvSpPr txBox="1"/>
          <p:nvPr/>
        </p:nvSpPr>
        <p:spPr>
          <a:xfrm>
            <a:off x="0" y="575062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distinction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entre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SSN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et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SSGN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tend d’ailleurs à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s’estomper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: la quasi-totalité des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programmes récents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sous-marins à propulsion nucléaire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et à vocation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autre que stratégique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comportent désormais des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capacités de lancement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missiles guidés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soit à partir de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tubes de lancement  dédiés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soit à partir des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tubes lance-torpilles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.  </a:t>
            </a:r>
            <a:endParaRPr lang="fr-FR" sz="14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315314" y="3370219"/>
            <a:ext cx="8334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  </a:t>
            </a:r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S-M nucléaire US  type « Virginia » (  7.925 t   en                                  S-M nucléaire russe type « Severodvinsk » (13.500 t  en</a:t>
            </a:r>
          </a:p>
          <a:p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plongée, 17 ex.  en service début  2019) , deux silos                              plongée, 2 ex. en service  début 2019), 8 tubes verticaux </a:t>
            </a:r>
          </a:p>
          <a:p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sextuples  pour lancement vertical de missiles de                               pour lancement  missiles de croisière «GRANAT», 4 tubes</a:t>
            </a:r>
          </a:p>
          <a:p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croisière  « TOMAHAWK », (portes ouvertes  sur la                               pour lancement missiles de croisière «ONIKS»,  4 tubes </a:t>
            </a:r>
          </a:p>
          <a:p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photo), 4 tubes lance-torpilles  capables  également                            lance-torpilles capables également du lancement du missile</a:t>
            </a:r>
          </a:p>
          <a:p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du lancement  du missile anti - navire  SUB-HARPOON                                             </a:t>
            </a:r>
            <a:r>
              <a:rPr lang="fr-FR" sz="1200" b="1" dirty="0">
                <a:latin typeface="+mj-lt"/>
              </a:rPr>
              <a:t>anti - navire supersonique  « VOROBEI »</a:t>
            </a:r>
            <a:endParaRPr lang="fr-FR" sz="1200" dirty="0">
              <a:latin typeface="+mj-lt"/>
            </a:endParaRPr>
          </a:p>
        </p:txBody>
      </p:sp>
      <p:pic>
        <p:nvPicPr>
          <p:cNvPr id="1032" name="Picture 8" descr="D:\Users\Emmanuel\Documents\Défense -  DGA - Naval Group-Industrie\Photos et docs Défense\Sous-marins\SM divers &amp; étrangers\SSN Astute.21.(UK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157" y="4512830"/>
            <a:ext cx="2271302" cy="15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illustrative de l’article Classe Suffren (sous-marin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00309"/>
            <a:ext cx="26670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oneTexte 26"/>
          <p:cNvSpPr txBox="1"/>
          <p:nvPr/>
        </p:nvSpPr>
        <p:spPr>
          <a:xfrm>
            <a:off x="-28576" y="4570548"/>
            <a:ext cx="4600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S-M nucléaire                                                                    UK type    « ASTUTE »                                                                        (7.800 t en</a:t>
            </a:r>
          </a:p>
          <a:p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plongée, 4 ex.                                                                    en service</a:t>
            </a:r>
          </a:p>
          <a:p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début 2019),                                                                      capable du lancement du                                                                    missile  US</a:t>
            </a:r>
          </a:p>
          <a:p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de  croisière                                                                      « TOMAHAWK »,   du missile US                                                                       anti - navire  </a:t>
            </a:r>
          </a:p>
          <a:p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SUB-HARPOON                                                                  </a:t>
            </a:r>
            <a:r>
              <a:rPr lang="fr-FR" sz="1200" b="1" dirty="0">
                <a:latin typeface="+mj-lt"/>
              </a:rPr>
              <a:t>et de torpilles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4529535" y="4570548"/>
            <a:ext cx="454575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S-M</a:t>
            </a:r>
            <a:r>
              <a:rPr lang="fr-FR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nucléaire                                 FR ( 5.300t  en plongée,  entrée en service du 1</a:t>
            </a:r>
            <a:r>
              <a:rPr lang="fr-FR" sz="1200" b="1" baseline="30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er</a:t>
            </a:r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                                           exemplaire attendue en 2020,                                                                                       capable du </a:t>
            </a:r>
          </a:p>
          <a:p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lancement                                                                              du missile de</a:t>
            </a:r>
          </a:p>
          <a:p>
            <a:pPr algn="ctr"/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croisière                                                                                     MDCN, du     missile anti - navire Exocet SM-39 et de torpilles </a:t>
            </a:r>
          </a:p>
        </p:txBody>
      </p:sp>
    </p:spTree>
    <p:extLst>
      <p:ext uri="{BB962C8B-B14F-4D97-AF65-F5344CB8AC3E}">
        <p14:creationId xmlns:p14="http://schemas.microsoft.com/office/powerpoint/2010/main" val="3105078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87624" y="6165304"/>
            <a:ext cx="7641232" cy="425734"/>
          </a:xfrm>
          <a:solidFill>
            <a:schemeClr val="accent1">
              <a:lumMod val="7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 algn="ctr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HISTOIRE DES PROGRAMMES DE  S/M NUCLÉAIRES FRANÇAIS (1960-2020)           30/72</a:t>
            </a:r>
          </a:p>
        </p:txBody>
      </p:sp>
      <p:pic>
        <p:nvPicPr>
          <p:cNvPr id="1026" name="Picture 2" descr="photo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03" y="6060487"/>
            <a:ext cx="792088" cy="68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97795"/>
            <a:ext cx="3770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180975" y="2438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-180975" y="4288795"/>
            <a:ext cx="907345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-180975" y="6269995"/>
            <a:ext cx="9925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  <a:endParaRPr kumimoji="0" lang="fr-FR" altLang="fr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315314" y="3806716"/>
            <a:ext cx="279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-28575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19944" y="1421160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377026" y="1349152"/>
            <a:ext cx="866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8765" y="3529717"/>
            <a:ext cx="8340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88513" y="4550405"/>
            <a:ext cx="8856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67714" y="1133128"/>
            <a:ext cx="8577166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411785" y="1052736"/>
            <a:ext cx="8758810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467714" y="804446"/>
            <a:ext cx="8361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fr-FR" sz="1400" dirty="0">
              <a:latin typeface="+mj-lt"/>
            </a:endParaRPr>
          </a:p>
          <a:p>
            <a:r>
              <a:rPr lang="fr-FR" sz="1400" b="1" dirty="0">
                <a:latin typeface="+mj-lt"/>
              </a:rPr>
              <a:t> </a:t>
            </a:r>
            <a:endParaRPr lang="fr-FR" sz="1400" dirty="0">
              <a:latin typeface="+mj-lt"/>
            </a:endParaRPr>
          </a:p>
          <a:p>
            <a:r>
              <a:rPr lang="fr-FR" sz="1400" dirty="0"/>
              <a:t> </a:t>
            </a:r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07504" y="5157192"/>
            <a:ext cx="90630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sz="1200" b="1" dirty="0">
              <a:latin typeface="+mj-lt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95536" y="5373216"/>
            <a:ext cx="8361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+mj-lt"/>
              </a:rPr>
              <a:t>                 </a:t>
            </a:r>
            <a:endParaRPr lang="fr-FR" dirty="0"/>
          </a:p>
        </p:txBody>
      </p:sp>
      <p:sp>
        <p:nvSpPr>
          <p:cNvPr id="22" name="Titre 1"/>
          <p:cNvSpPr txBox="1">
            <a:spLocks/>
          </p:cNvSpPr>
          <p:nvPr/>
        </p:nvSpPr>
        <p:spPr>
          <a:xfrm>
            <a:off x="107505" y="189149"/>
            <a:ext cx="9007920" cy="26805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chemeClr val="bg1"/>
                </a:solidFill>
              </a:rPr>
              <a:t>  </a:t>
            </a:r>
            <a:r>
              <a:rPr lang="fr-FR" sz="1800" dirty="0">
                <a:solidFill>
                  <a:schemeClr val="bg1"/>
                </a:solidFill>
              </a:rPr>
              <a:t>4.2. LES PROGRAMMES DE S/M NUCLÉAIRES FRANÇAIS : SNLE TYPE  « LE REDOUTABLE » 2/10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8771" y="0"/>
            <a:ext cx="900909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1400" b="1" dirty="0">
              <a:latin typeface="+mj-lt"/>
            </a:endParaRPr>
          </a:p>
          <a:p>
            <a:pPr algn="ctr"/>
            <a:r>
              <a:rPr lang="fr-FR" sz="1400" b="1" dirty="0">
                <a:latin typeface="+mj-lt"/>
              </a:rPr>
              <a:t>                                                                                                              </a:t>
            </a:r>
          </a:p>
          <a:p>
            <a:pPr algn="ctr"/>
            <a:endParaRPr lang="fr-FR" sz="1600" b="1" dirty="0">
              <a:latin typeface="+mj-lt"/>
            </a:endParaRPr>
          </a:p>
          <a:p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 l’issue des études de définition, le « REDOUTABLE » et ses principales caractéristiques se présentent      de la façon suivante :</a:t>
            </a:r>
          </a:p>
          <a:p>
            <a:endParaRPr lang="fr-FR" sz="14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endParaRPr lang="fr-FR" sz="1400" b="1" dirty="0">
              <a:latin typeface="+mj-lt"/>
            </a:endParaRPr>
          </a:p>
          <a:p>
            <a:endParaRPr lang="fr-FR" sz="1400" b="1" dirty="0">
              <a:latin typeface="+mj-lt"/>
            </a:endParaRPr>
          </a:p>
        </p:txBody>
      </p:sp>
      <p:pic>
        <p:nvPicPr>
          <p:cNvPr id="2050" name="Picture 2" descr="Fig3_Ecorché-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226659"/>
            <a:ext cx="4381559" cy="3115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Tableau 13"/>
          <p:cNvGraphicFramePr>
            <a:graphicFrameLocks noGrp="1"/>
          </p:cNvGraphicFramePr>
          <p:nvPr/>
        </p:nvGraphicFramePr>
        <p:xfrm>
          <a:off x="4572000" y="966937"/>
          <a:ext cx="4349055" cy="3785617"/>
        </p:xfrm>
        <a:graphic>
          <a:graphicData uri="http://schemas.openxmlformats.org/drawingml/2006/table">
            <a:tbl>
              <a:tblPr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tblPr>
              <a:tblGrid>
                <a:gridCol w="4349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8561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              </a:t>
                      </a:r>
                      <a:r>
                        <a:rPr lang="fr-FR" sz="12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CARACTÉRISTIQUES DES SNLE TYPE « LE REDOUTABLE »</a:t>
                      </a:r>
                      <a:endParaRPr lang="fr-FR" sz="1100" dirty="0">
                        <a:solidFill>
                          <a:schemeClr val="bg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ourier New"/>
                        <a:buChar char="o"/>
                      </a:pPr>
                      <a:r>
                        <a:rPr lang="fr-FR" sz="12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Longueur : 128, 70  m</a:t>
                      </a:r>
                      <a:endParaRPr lang="fr-FR" sz="1100" dirty="0">
                        <a:solidFill>
                          <a:schemeClr val="bg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ourier New"/>
                        <a:buChar char="o"/>
                      </a:pPr>
                      <a:r>
                        <a:rPr lang="fr-FR" sz="12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Diamètre coque résistante : 10, 60 m</a:t>
                      </a:r>
                      <a:endParaRPr lang="fr-FR" sz="1100" dirty="0">
                        <a:solidFill>
                          <a:schemeClr val="bg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ourier New"/>
                        <a:buChar char="o"/>
                      </a:pPr>
                      <a:r>
                        <a:rPr lang="fr-FR" sz="12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Déplacement : 8.080 tonnes en surface /  8.920 tonnes en plongée</a:t>
                      </a:r>
                      <a:endParaRPr lang="fr-FR" sz="1100" dirty="0">
                        <a:solidFill>
                          <a:schemeClr val="bg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ourier New"/>
                        <a:buChar char="o"/>
                      </a:pPr>
                      <a:r>
                        <a:rPr lang="fr-FR" sz="12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Propulsion : </a:t>
                      </a:r>
                      <a:endParaRPr lang="fr-FR" sz="1100" dirty="0">
                        <a:solidFill>
                          <a:schemeClr val="bg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- 1 réacteur eau ordinaire pressurisée/ Ur enrichi-100 MW    thermiques</a:t>
                      </a:r>
                      <a:endParaRPr lang="fr-FR" sz="1100" dirty="0">
                        <a:solidFill>
                          <a:schemeClr val="bg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              - 1 groupe turbo-réducteur à vapeur (2 turbines), 1 ligne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                 d’arbres, </a:t>
                      </a:r>
                      <a:endParaRPr lang="fr-FR" sz="1100" dirty="0">
                        <a:solidFill>
                          <a:schemeClr val="bg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                 1 hélice – Puissance = 2 x 12.000 CV (2 x 8,8 MW)</a:t>
                      </a:r>
                      <a:endParaRPr lang="fr-FR" sz="1100" dirty="0">
                        <a:solidFill>
                          <a:schemeClr val="bg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               -  Propulsion de secours : 2 Diesel-alternateurs + 1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                  moteur électrique</a:t>
                      </a:r>
                      <a:endParaRPr lang="fr-FR" sz="1100" dirty="0">
                        <a:solidFill>
                          <a:schemeClr val="bg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ourier New"/>
                        <a:buChar char="o"/>
                      </a:pPr>
                      <a:r>
                        <a:rPr lang="fr-FR" sz="12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Vitesse max (plongée) = 25 nœuds</a:t>
                      </a:r>
                      <a:endParaRPr lang="fr-FR" sz="1100" dirty="0">
                        <a:solidFill>
                          <a:schemeClr val="bg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ourier New"/>
                        <a:buChar char="o"/>
                      </a:pPr>
                      <a:r>
                        <a:rPr lang="fr-FR" sz="12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Immersion max = 300 m</a:t>
                      </a:r>
                      <a:endParaRPr lang="fr-FR" sz="1100" dirty="0">
                        <a:solidFill>
                          <a:schemeClr val="bg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ourier New"/>
                        <a:buChar char="o"/>
                      </a:pPr>
                      <a:r>
                        <a:rPr lang="fr-FR" sz="12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Armement : 16 MSBS – 4 tubes lance-torpille (18 torpilles et missiles anti - navires à changement de milieu)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ourier New"/>
                        <a:buChar char="o"/>
                      </a:pPr>
                      <a:r>
                        <a:rPr lang="fr-FR" sz="12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Équipages :  2 x 135 hommes (se relayant alternativement)</a:t>
                      </a:r>
                      <a:endParaRPr lang="fr-FR" sz="1100" dirty="0">
                        <a:solidFill>
                          <a:schemeClr val="bg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9535" marR="89535" marT="0" marB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ZoneTexte 15"/>
          <p:cNvSpPr txBox="1"/>
          <p:nvPr/>
        </p:nvSpPr>
        <p:spPr>
          <a:xfrm>
            <a:off x="71646" y="4288795"/>
            <a:ext cx="90796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Il s’agit incontestablement d’un des objets les plus</a:t>
            </a:r>
          </a:p>
          <a:p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complexes qui puisse être conçu et construit par l’homme. </a:t>
            </a:r>
          </a:p>
          <a:p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Pour illustrer cette complexité, on a coutume d’utiliser la boutade qui dit  que  :</a:t>
            </a:r>
          </a:p>
        </p:txBody>
      </p:sp>
      <p:graphicFrame>
        <p:nvGraphicFramePr>
          <p:cNvPr id="30" name="Tableau 29"/>
          <p:cNvGraphicFramePr>
            <a:graphicFrameLocks noGrp="1"/>
          </p:cNvGraphicFramePr>
          <p:nvPr/>
        </p:nvGraphicFramePr>
        <p:xfrm>
          <a:off x="152400" y="5026497"/>
          <a:ext cx="8901953" cy="1066800"/>
        </p:xfrm>
        <a:graphic>
          <a:graphicData uri="http://schemas.openxmlformats.org/drawingml/2006/table">
            <a:tbl>
              <a:tblPr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tblPr>
              <a:tblGrid>
                <a:gridCol w="89019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55132">
                <a:tc>
                  <a:txBody>
                    <a:bodyPr/>
                    <a:lstStyle/>
                    <a:p>
                      <a:pPr algn="ctr"/>
                      <a:r>
                        <a:rPr kumimoji="0" lang="fr-FR" sz="1600" b="1" kern="1200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« le SNLE  est la réunion, dans un espace  très compact se déplaçant à près de 50 km/h sous la surface de la mer, d’une base de lancement  de missiles balistiques à tête nucléaire, d’une centrale nucléaire et d’un village d’une centaine d’âmes, comprenant un hôtel, un restaurant, une boulangerie-pâtisserie , une salle de gymnastique…et un hôpital ! »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4238430" y="-369332"/>
            <a:ext cx="903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 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756297" y="4176048"/>
            <a:ext cx="4072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                                 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932040" y="4176048"/>
            <a:ext cx="3896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+mj-lt"/>
              </a:rPr>
              <a:t>                                                                                               </a:t>
            </a:r>
          </a:p>
          <a:p>
            <a:r>
              <a:rPr lang="fr-FR" sz="1400" dirty="0">
                <a:latin typeface="+mj-lt"/>
              </a:rPr>
              <a:t>                                                                            </a:t>
            </a:r>
            <a:endParaRPr lang="fr-FR" sz="1400" b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8" name="Tableau 17"/>
          <p:cNvGraphicFramePr>
            <a:graphicFrameLocks noGrp="1"/>
          </p:cNvGraphicFramePr>
          <p:nvPr/>
        </p:nvGraphicFramePr>
        <p:xfrm>
          <a:off x="35787" y="189149"/>
          <a:ext cx="9079637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79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9531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bg1"/>
                          </a:solidFill>
                          <a:latin typeface="+mj-lt"/>
                        </a:rPr>
                        <a:t>4.3. LES PROGRAMMES DE S/M NUCLÉAIRES FRANÇAIS</a:t>
                      </a:r>
                      <a:r>
                        <a:rPr lang="fr-FR" baseline="0" dirty="0">
                          <a:solidFill>
                            <a:schemeClr val="bg1"/>
                          </a:solidFill>
                          <a:latin typeface="+mj-lt"/>
                        </a:rPr>
                        <a:t> : SNLE TYPE « LE REDOUTABLE »   2/11                            </a:t>
                      </a:r>
                      <a:endParaRPr lang="fr-FR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4616944" y="4288795"/>
            <a:ext cx="427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    </a:t>
            </a:r>
          </a:p>
        </p:txBody>
      </p:sp>
      <p:graphicFrame>
        <p:nvGraphicFramePr>
          <p:cNvPr id="20" name="Tableau 19"/>
          <p:cNvGraphicFramePr>
            <a:graphicFrameLocks noGrp="1"/>
          </p:cNvGraphicFramePr>
          <p:nvPr/>
        </p:nvGraphicFramePr>
        <p:xfrm>
          <a:off x="35859" y="189149"/>
          <a:ext cx="9072645" cy="457622"/>
        </p:xfrm>
        <a:graphic>
          <a:graphicData uri="http://schemas.openxmlformats.org/drawingml/2006/table">
            <a:tbl>
              <a:tblPr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tblPr>
              <a:tblGrid>
                <a:gridCol w="9072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76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200" b="1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b="1" kern="1200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4.3. LES PROGRAMMES DE S/M NUCLÉAIRES FRANÇAIS</a:t>
                      </a:r>
                      <a:r>
                        <a:rPr kumimoji="0" lang="fr-FR" b="1" kern="1200" baseline="0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 : SNLE TYPE « LE REDOUTABLE »  2/11                            </a:t>
                      </a:r>
                      <a:endParaRPr kumimoji="0" lang="fr-FR" b="1" kern="1200" dirty="0">
                        <a:solidFill>
                          <a:schemeClr val="bg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fr-FR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87131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87624" y="5949280"/>
            <a:ext cx="7641232" cy="504056"/>
          </a:xfrm>
          <a:solidFill>
            <a:schemeClr val="accent1">
              <a:lumMod val="7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 algn="ctr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HISTOIRE DES PROGRAMMES DE S/M NUCLÉAIRES FRANÇAIS (1960-2020)       </a:t>
            </a:r>
            <a:r>
              <a:rPr lang="fr-FR" sz="2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31/72</a:t>
            </a:r>
          </a:p>
        </p:txBody>
      </p:sp>
      <p:pic>
        <p:nvPicPr>
          <p:cNvPr id="1026" name="Picture 2" descr="photo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92" y="5805264"/>
            <a:ext cx="792088" cy="726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97795"/>
            <a:ext cx="3770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180975" y="2438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-145703" y="4288795"/>
            <a:ext cx="907345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-180975" y="6269995"/>
            <a:ext cx="9925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  <a:endParaRPr kumimoji="0" lang="fr-FR" altLang="fr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420266" y="3806716"/>
            <a:ext cx="279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-28575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19944" y="1421160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377026" y="1349152"/>
            <a:ext cx="866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8765" y="3529717"/>
            <a:ext cx="8340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88513" y="4550405"/>
            <a:ext cx="8856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67714" y="1133128"/>
            <a:ext cx="8577166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411785" y="1052736"/>
            <a:ext cx="8758810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467714" y="804446"/>
            <a:ext cx="8361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fr-FR" sz="1400" dirty="0">
              <a:latin typeface="+mj-lt"/>
            </a:endParaRPr>
          </a:p>
          <a:p>
            <a:r>
              <a:rPr lang="fr-FR" sz="1400" b="1" dirty="0">
                <a:latin typeface="+mj-lt"/>
              </a:rPr>
              <a:t> </a:t>
            </a:r>
            <a:endParaRPr lang="fr-FR" sz="1400" dirty="0">
              <a:latin typeface="+mj-lt"/>
            </a:endParaRPr>
          </a:p>
          <a:p>
            <a:r>
              <a:rPr lang="fr-FR" sz="1400" dirty="0"/>
              <a:t> </a:t>
            </a:r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07504" y="5157192"/>
            <a:ext cx="90630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Mars 1967- La coque en attente de                                       29 mars 1967 : le lancement                                  Échouage à suivre dans le bassin</a:t>
            </a:r>
          </a:p>
          <a:p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                      lancement                                                                                                                                                               d’achèvement        </a:t>
            </a:r>
          </a:p>
        </p:txBody>
      </p:sp>
      <p:sp>
        <p:nvSpPr>
          <p:cNvPr id="22" name="Titre 1"/>
          <p:cNvSpPr txBox="1">
            <a:spLocks/>
          </p:cNvSpPr>
          <p:nvPr/>
        </p:nvSpPr>
        <p:spPr>
          <a:xfrm>
            <a:off x="107505" y="189149"/>
            <a:ext cx="9007920" cy="26805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chemeClr val="bg1"/>
                </a:solidFill>
              </a:rPr>
              <a:t>  </a:t>
            </a:r>
            <a:r>
              <a:rPr lang="fr-FR" sz="1800" dirty="0">
                <a:solidFill>
                  <a:schemeClr val="bg1"/>
                </a:solidFill>
              </a:rPr>
              <a:t>4.3. LES PROGRAMMES DE S/M NUCLÉAIRES FRANÇAIS : SNLE TYPE  « LE REDOUTABLE » 3/11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0" y="692696"/>
            <a:ext cx="911542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Bien que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certains points durs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(dont le système d’arme stratégique, système de lancement  du missile en plongée,  notamment)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subsistent encore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(ces « impasses »  seront heureusement résolues en cours de route) les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premiers éléments de la coque sont </a:t>
            </a:r>
            <a:r>
              <a:rPr lang="fr-FR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mis sur « cale »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(plan incliné qui servira au « lancement » de la coque une fois celle-ci terminée) à la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fin de 1964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fr-FR" sz="8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La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coque est terminée en mars 1967 et le « lancement » intervient le 29 mars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en présence et sous la présidence du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général de GAULLE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entouré  de tout le « gratin » politique et militaire de l’époque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fr-FR" sz="8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Après son lancement,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 « REDOUTABLE »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est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remorqué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dans un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bassin d’achèvement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où il échoué à l’horizontale (situation qui facilite bien évidemment les travaux de montage à venir….). Entre autres moyens, la zone d’achèvement comporte un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atelier nucléaire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capable d’être mis en relation avec le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compartiment réacteur du S/M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et de constituer avec celui-ci un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ensemble étanche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. En revanche, le bassin n’est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pas couvert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*!</a:t>
            </a:r>
            <a:endParaRPr lang="fr-FR" sz="14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2050" name="Picture 2" descr="Red-AV-Lanc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3475717"/>
            <a:ext cx="2600999" cy="19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isLCT 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494" y="3650405"/>
            <a:ext cx="1442381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Lancement Redoutabl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697" y="3889717"/>
            <a:ext cx="2704056" cy="111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Indomptable au Home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610" y="3439717"/>
            <a:ext cx="2097735" cy="201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au 1"/>
          <p:cNvGraphicFramePr>
            <a:graphicFrameLocks noGrp="1"/>
          </p:cNvGraphicFramePr>
          <p:nvPr/>
        </p:nvGraphicFramePr>
        <p:xfrm>
          <a:off x="62692" y="154107"/>
          <a:ext cx="9052733" cy="431539"/>
        </p:xfrm>
        <a:graphic>
          <a:graphicData uri="http://schemas.openxmlformats.org/drawingml/2006/table">
            <a:tbl>
              <a:tblPr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tblPr>
              <a:tblGrid>
                <a:gridCol w="90527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15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4.3. LES PROGRAMMES DE S/M NUCLÉAIRES FRANÇAIS : SNLE TYPE  « LE REDOUTABLE » 3/11</a:t>
                      </a:r>
                    </a:p>
                    <a:p>
                      <a:endParaRPr lang="fr-FR" sz="100" dirty="0"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1259632" y="6400800"/>
            <a:ext cx="78843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6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* Il ne le sera que dans les années 1980 !</a:t>
            </a:r>
          </a:p>
        </p:txBody>
      </p:sp>
    </p:spTree>
    <p:extLst>
      <p:ext uri="{BB962C8B-B14F-4D97-AF65-F5344CB8AC3E}">
        <p14:creationId xmlns:p14="http://schemas.microsoft.com/office/powerpoint/2010/main" val="1644745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87624" y="6093296"/>
            <a:ext cx="7641232" cy="360039"/>
          </a:xfrm>
          <a:solidFill>
            <a:schemeClr val="accent1">
              <a:lumMod val="7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Autofit/>
          </a:bodyPr>
          <a:lstStyle/>
          <a:p>
            <a:pPr algn="ctr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HISTOIRE DES PROGRAMMES DE S/M NUCLÉAIRES FRANÇAIS (1960-2020)              32/72</a:t>
            </a:r>
          </a:p>
        </p:txBody>
      </p:sp>
      <p:pic>
        <p:nvPicPr>
          <p:cNvPr id="1026" name="Picture 2" descr="photo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57" y="6001881"/>
            <a:ext cx="792088" cy="68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97795"/>
            <a:ext cx="3770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180975" y="2438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-180975" y="4288795"/>
            <a:ext cx="907345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-180975" y="6269995"/>
            <a:ext cx="9925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  <a:endParaRPr kumimoji="0" lang="fr-FR" altLang="fr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420266" y="3806716"/>
            <a:ext cx="279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-28575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19944" y="1421160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377026" y="1349152"/>
            <a:ext cx="866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8765" y="3529717"/>
            <a:ext cx="8340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233120" y="4550405"/>
            <a:ext cx="8856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67714" y="1133128"/>
            <a:ext cx="8577166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411785" y="1052736"/>
            <a:ext cx="8758810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467714" y="804446"/>
            <a:ext cx="8361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fr-FR" sz="1400" dirty="0">
              <a:latin typeface="+mj-lt"/>
            </a:endParaRPr>
          </a:p>
          <a:p>
            <a:r>
              <a:rPr lang="fr-FR" sz="1400" b="1" dirty="0">
                <a:latin typeface="+mj-lt"/>
              </a:rPr>
              <a:t> </a:t>
            </a:r>
            <a:endParaRPr lang="fr-FR" sz="1400" dirty="0">
              <a:latin typeface="+mj-lt"/>
            </a:endParaRPr>
          </a:p>
          <a:p>
            <a:r>
              <a:rPr lang="fr-FR" sz="1400" dirty="0"/>
              <a:t> </a:t>
            </a:r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07504" y="5157192"/>
            <a:ext cx="90630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sz="1200" b="1" dirty="0">
              <a:latin typeface="+mj-lt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95536" y="5373216"/>
            <a:ext cx="8361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+mj-lt"/>
              </a:rPr>
              <a:t>                 </a:t>
            </a:r>
            <a:endParaRPr lang="fr-FR" dirty="0"/>
          </a:p>
        </p:txBody>
      </p:sp>
      <p:sp>
        <p:nvSpPr>
          <p:cNvPr id="22" name="Titre 1"/>
          <p:cNvSpPr txBox="1">
            <a:spLocks/>
          </p:cNvSpPr>
          <p:nvPr/>
        </p:nvSpPr>
        <p:spPr>
          <a:xfrm>
            <a:off x="107505" y="189149"/>
            <a:ext cx="9007920" cy="26805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chemeClr val="bg1"/>
                </a:solidFill>
              </a:rPr>
              <a:t>  </a:t>
            </a:r>
            <a:r>
              <a:rPr lang="fr-FR" sz="1800" dirty="0">
                <a:solidFill>
                  <a:schemeClr val="bg1"/>
                </a:solidFill>
              </a:rPr>
              <a:t>4.3. LES PROGRAMMES DE S/M NUCLÉAIRES FRANÇAIS : SNLE TYPE  « LE REDOUTABLE » 4/11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07504" y="804446"/>
            <a:ext cx="9007921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Pendant les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deux années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qui suivent le lancement, le chantier s’affaire pour embarquer, fixer, relier par tuyautages et câbles tous les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composants internes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du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S/M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puis procéder aux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premières mises en route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au bassin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26 février 1969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au (très) petit matin, le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réacteur nucléaire </a:t>
            </a:r>
            <a:r>
              <a:rPr lang="fr-FR" sz="11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du</a:t>
            </a:r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« REDOUTABLE »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toujours dans son bassin , «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diverge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»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pour la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première fois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. Le départ à la mer approche et l’excitation monte !</a:t>
            </a: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À la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mi-juin 1969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 « REDOUTABLE »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sous le commandement du capitaine de frégate, futur amiral et futur « patron » de la Marine nationale,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Bernard LOUZEAU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(dit « BABAR »), sort du bassin pour procéder à des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essais statiques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(« 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point fixe 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»,  « 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pesée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» …) </a:t>
            </a: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À la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fin juin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il est enfin « 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en route libre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» pour ses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essais de propulsion en surface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en Manche (baie de Seine). </a:t>
            </a:r>
          </a:p>
          <a:p>
            <a:pPr lvl="0" algn="just"/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Le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2 juillet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ce sera sa première  vraie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plongée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toujours dans la Manche (« fosse » d’Aurigny »).</a:t>
            </a: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Viendront ensuite, de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juillet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à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novembre 1969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les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essais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à la mer en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Atlantique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destinés à tester méthodiquement  ses fonctionnalités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…à l’exception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son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système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d’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armes stratégique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encore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inachevé.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Revenu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à Cherbourg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en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novembre 1969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il fait l’objet de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travaux correctifs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et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d’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entretien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tandis le chantier achève   l’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installation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son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système d’armes stratégique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fr-FR" sz="1400" dirty="0">
              <a:latin typeface="+mj-lt"/>
            </a:endParaRP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endParaRPr lang="fr-FR" sz="1400" b="1" dirty="0"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fr-FR" sz="1400" dirty="0"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fr-FR" sz="1400" b="1" dirty="0">
              <a:latin typeface="+mj-lt"/>
            </a:endParaRPr>
          </a:p>
        </p:txBody>
      </p:sp>
      <p:pic>
        <p:nvPicPr>
          <p:cNvPr id="2050" name="Picture 2" descr="D:\Users\Emmanuel\Documents\Nouveaux Horizons\Activités 2017\2017.Exposés Socio-culturels\Exposé 2017.02-SM\Illustrations\SM-Nuc français\B.Louzea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01" y="3770278"/>
            <a:ext cx="1152086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Users\Emmanuel\Documents\Défense -  DGA - DCNS\Photos et docs Défense\Sous-marins\SNLE type Redoutable\Le Redoutable.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153" y="3770278"/>
            <a:ext cx="2513976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Users\Emmanuel\Documents\Défense -  DGA - DCNS\Photos et docs Défense\Sous-marins\SNLE type Redoutable\SNLE type Le Redoutabl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658" y="3639715"/>
            <a:ext cx="2753325" cy="18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Users\Emmanuel\Documents\Vie professionnelle ED\Photos vie professionnelle ED\Al Bernard Louzeau (Babar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320" y="3804293"/>
            <a:ext cx="1871629" cy="176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377026" y="5540216"/>
            <a:ext cx="8875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B.LOUZEAU (dit « Babar ») en 1969  à l’avant  du                                      « LE REDOUTABLE » à la mer, en surface</a:t>
            </a:r>
          </a:p>
          <a:p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« REDOUTABLE » et , en 2007,  à Cherbourg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0" y="457200"/>
            <a:ext cx="9089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                                                             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35496" y="152441"/>
          <a:ext cx="9108504" cy="396240"/>
        </p:xfrm>
        <a:graphic>
          <a:graphicData uri="http://schemas.openxmlformats.org/drawingml/2006/table">
            <a:tbl>
              <a:tblPr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tblPr>
              <a:tblGrid>
                <a:gridCol w="9108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00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4.3. LES PROGRAMMES DE S/M NUCLÉAIRES FRANÇAIS : SNLE TYPE  « LE REDOUTABLE »  4/11</a:t>
                      </a:r>
                    </a:p>
                    <a:p>
                      <a:endParaRPr lang="fr-FR" sz="20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5691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 rot="10800000" flipV="1">
            <a:off x="188510" y="457200"/>
            <a:ext cx="8765801" cy="2251720"/>
          </a:xfrm>
        </p:spPr>
        <p:txBody>
          <a:bodyPr>
            <a:noAutofit/>
          </a:bodyPr>
          <a:lstStyle/>
          <a:p>
            <a:pPr algn="l"/>
            <a:r>
              <a:rPr lang="fr-FR" sz="2000" dirty="0"/>
              <a:t>  </a:t>
            </a:r>
            <a:br>
              <a:rPr lang="fr-FR" sz="2000" dirty="0"/>
            </a:br>
            <a:r>
              <a:rPr lang="fr-FR" sz="1800" dirty="0">
                <a:solidFill>
                  <a:schemeClr val="bg1"/>
                </a:solidFill>
              </a:rPr>
              <a:t>          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66171" y="6269995"/>
            <a:ext cx="7641232" cy="399365"/>
          </a:xfrm>
          <a:solidFill>
            <a:schemeClr val="accent1">
              <a:lumMod val="7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 algn="ctr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HISTOIRE DES PROGRAMMES DE S/M NUCLÉAIRES FRANÇAIS (1960-2020)           33/72</a:t>
            </a:r>
          </a:p>
        </p:txBody>
      </p:sp>
      <p:pic>
        <p:nvPicPr>
          <p:cNvPr id="1026" name="Picture 2" descr="photo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165304"/>
            <a:ext cx="810598" cy="692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97795"/>
            <a:ext cx="3770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180975" y="2438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-180975" y="4288795"/>
            <a:ext cx="907345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-180975" y="6269995"/>
            <a:ext cx="9925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  <a:endParaRPr kumimoji="0" lang="fr-FR" altLang="fr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420266" y="3806716"/>
            <a:ext cx="279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-28575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19944" y="1421160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377026" y="1349152"/>
            <a:ext cx="866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8765" y="3529717"/>
            <a:ext cx="8340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69155" y="4436669"/>
            <a:ext cx="8856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67714" y="1133128"/>
            <a:ext cx="8577166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411785" y="1052736"/>
            <a:ext cx="8758810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467714" y="804446"/>
            <a:ext cx="8361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fr-FR" sz="1400" dirty="0">
              <a:latin typeface="+mj-lt"/>
            </a:endParaRPr>
          </a:p>
          <a:p>
            <a:r>
              <a:rPr lang="fr-FR" sz="1400" b="1" dirty="0">
                <a:latin typeface="+mj-lt"/>
              </a:rPr>
              <a:t> </a:t>
            </a:r>
            <a:endParaRPr lang="fr-FR" sz="1400" dirty="0">
              <a:latin typeface="+mj-lt"/>
            </a:endParaRPr>
          </a:p>
          <a:p>
            <a:r>
              <a:rPr lang="fr-FR" sz="1400" dirty="0"/>
              <a:t> </a:t>
            </a:r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07504" y="5157192"/>
            <a:ext cx="90630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sz="1200" b="1" dirty="0">
              <a:latin typeface="+mj-lt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95536" y="5373216"/>
            <a:ext cx="8361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+mj-lt"/>
              </a:rPr>
              <a:t>                 </a:t>
            </a:r>
            <a:endParaRPr lang="fr-FR" dirty="0"/>
          </a:p>
        </p:txBody>
      </p:sp>
      <p:sp>
        <p:nvSpPr>
          <p:cNvPr id="22" name="Titre 1"/>
          <p:cNvSpPr txBox="1">
            <a:spLocks/>
          </p:cNvSpPr>
          <p:nvPr/>
        </p:nvSpPr>
        <p:spPr>
          <a:xfrm>
            <a:off x="107505" y="97795"/>
            <a:ext cx="9007920" cy="3594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1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4.3. LES PROGRAMMES DE S/M NUCLÉAIRES FRANÇAIS : SNLE TYPE  « LE REDOUTABLE » 5/11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0" y="804446"/>
            <a:ext cx="9045377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fr-FR" sz="1400" b="1" dirty="0">
                <a:latin typeface="+mj-lt"/>
              </a:rPr>
              <a:t>les essais du</a:t>
            </a:r>
            <a:r>
              <a:rPr lang="fr-FR" sz="1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fr-FR" sz="1600" b="1" dirty="0">
                <a:solidFill>
                  <a:srgbClr val="FFFF00"/>
                </a:solidFill>
                <a:latin typeface="+mj-lt"/>
              </a:rPr>
              <a:t>système d’armes MSBS se poursuivent </a:t>
            </a:r>
            <a:r>
              <a:rPr lang="fr-FR" sz="1400" b="1" dirty="0">
                <a:latin typeface="+mj-lt"/>
              </a:rPr>
              <a:t>à partir de </a:t>
            </a:r>
            <a:r>
              <a:rPr lang="fr-FR" sz="1600" b="1" dirty="0">
                <a:solidFill>
                  <a:srgbClr val="FFFF00"/>
                </a:solidFill>
                <a:latin typeface="+mj-lt"/>
              </a:rPr>
              <a:t>TOULON</a:t>
            </a:r>
            <a:r>
              <a:rPr lang="fr-FR" sz="1400" b="1" dirty="0">
                <a:latin typeface="+mj-lt"/>
              </a:rPr>
              <a:t>, de </a:t>
            </a:r>
            <a:r>
              <a:rPr lang="fr-FR" sz="1600" b="1" dirty="0">
                <a:solidFill>
                  <a:srgbClr val="FFFF00"/>
                </a:solidFill>
                <a:latin typeface="+mj-lt"/>
              </a:rPr>
              <a:t>BISCAROSSE  </a:t>
            </a:r>
            <a:r>
              <a:rPr lang="fr-FR" sz="1400" b="1" dirty="0">
                <a:latin typeface="+mj-lt"/>
              </a:rPr>
              <a:t>(</a:t>
            </a:r>
            <a:r>
              <a:rPr lang="fr-FR" sz="1400" b="1" dirty="0">
                <a:solidFill>
                  <a:srgbClr val="FFFF00"/>
                </a:solidFill>
                <a:latin typeface="+mj-lt"/>
              </a:rPr>
              <a:t>Centre    d’essais des Landes</a:t>
            </a:r>
            <a:r>
              <a:rPr lang="fr-FR" sz="1400" b="1" dirty="0">
                <a:latin typeface="+mj-lt"/>
              </a:rPr>
              <a:t>)</a:t>
            </a:r>
            <a:r>
              <a:rPr lang="fr-FR" sz="1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fr-FR" sz="1400" b="1" dirty="0">
                <a:latin typeface="+mj-lt"/>
              </a:rPr>
              <a:t>et en </a:t>
            </a:r>
            <a:r>
              <a:rPr lang="fr-FR" sz="1600" b="1" dirty="0">
                <a:solidFill>
                  <a:srgbClr val="FFFF00"/>
                </a:solidFill>
                <a:latin typeface="+mj-lt"/>
              </a:rPr>
              <a:t>ATLANTIQUE</a:t>
            </a:r>
            <a:r>
              <a:rPr lang="fr-FR" sz="1400" b="1" dirty="0">
                <a:latin typeface="+mj-lt"/>
              </a:rPr>
              <a:t>, grâce aux principaux </a:t>
            </a:r>
            <a:r>
              <a:rPr lang="fr-FR" sz="1400" b="1" dirty="0">
                <a:solidFill>
                  <a:srgbClr val="FFFF00"/>
                </a:solidFill>
                <a:latin typeface="+mj-lt"/>
              </a:rPr>
              <a:t>MOYENS D’ESSAIS</a:t>
            </a:r>
            <a:r>
              <a:rPr lang="fr-FR" sz="16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fr-FR" sz="1400" b="1" dirty="0">
                <a:latin typeface="+mj-lt"/>
              </a:rPr>
              <a:t>suivants :</a:t>
            </a:r>
            <a:endParaRPr lang="fr-FR" sz="1600" b="1" dirty="0">
              <a:latin typeface="+mj-lt"/>
            </a:endParaRPr>
          </a:p>
          <a:p>
            <a:pPr algn="just"/>
            <a:endParaRPr lang="fr-FR" sz="14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Caisson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NEMO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(un TLM*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immergeable - TOULON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) :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mécanique et hydrodynamique d’éjection sous l’eau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maquettes  « inertes » échelle 1 du missile,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allumage sous l’eau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sur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maquettes échelle 1 partiellement chargées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en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propergol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-&gt;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pas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représentation de la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vitesse du S/M , pas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possibilité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tir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d’un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missile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«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complet 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»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« 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Base de lancement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»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à terre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(ou « 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socle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») du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CEL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(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BISCAROSSE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) :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lancement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missiles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d’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essais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jusqu’au missile totalement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représentatif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du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réel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-&gt;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pas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de simulation de l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’environnement spécifique 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au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S/M  </a:t>
            </a:r>
            <a:endParaRPr lang="fr-FR" sz="14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S/M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d’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expérimentations « GYMNOTE »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(1966-1986), à propulsion « classique », dotés  de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4 TLM identiques à ceux du SNLE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capable de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tous les lancements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depuis les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maquettes échelle 1 jusqu’au missile réel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-&gt; caractère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globalement représentatif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(dont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vitesse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) mais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moins de finesse d’analyse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et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plus coûteux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: c’est du « GYMNOTE » que sont notamment tirés, pour la première fois depuis un S/M en plongée, les missiles de développement de types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M112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(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MSBS M1-1</a:t>
            </a:r>
            <a:r>
              <a:rPr lang="fr-FR" sz="1400" b="1" baseline="300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er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étage actif-2 avril 1967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) et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M013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(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MSBS M1-2 étages actifs-16 novembre 1968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) 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* TLM = tube lance missile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fr-FR" sz="1400" b="1" dirty="0">
              <a:latin typeface="+mj-lt"/>
            </a:endParaRPr>
          </a:p>
          <a:p>
            <a:endParaRPr lang="fr-FR" sz="1600" b="1" dirty="0">
              <a:latin typeface="+mj-lt"/>
            </a:endParaRPr>
          </a:p>
          <a:p>
            <a:endParaRPr lang="fr-FR" sz="1600" b="1" dirty="0">
              <a:latin typeface="+mj-lt"/>
            </a:endParaRPr>
          </a:p>
        </p:txBody>
      </p:sp>
      <p:pic>
        <p:nvPicPr>
          <p:cNvPr id="2050" name="Picture 2" descr="Nem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44" y="3991382"/>
            <a:ext cx="1881506" cy="172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83" y="3833610"/>
            <a:ext cx="2753562" cy="201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Users\Emmanuel\Documents\Nouveaux Horizons\Activités 2017\2017.Exposés Socio-culturels\Exposé 2017.02-SM\Illustrations\Missiles\CEL-MSBS_20170107_0001 - Copi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433" y="3991382"/>
            <a:ext cx="1424319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Users\Emmanuel\Documents\Nouveaux Horizons\Activités 2017\2017.Exposés Socio-culturels\Exposé 2017.02-SM\Illustrations\Missiles\CEL-MSBS_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465" y="3991382"/>
            <a:ext cx="1378493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463461" y="5426571"/>
            <a:ext cx="86519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                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77026" y="5157192"/>
            <a:ext cx="84518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dirty="0"/>
          </a:p>
          <a:p>
            <a:r>
              <a:rPr lang="fr-FR" dirty="0"/>
              <a:t> </a:t>
            </a:r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Tir maquette missile MSBS depuis         Missiles MSBS de développement en attente  ou       S/M d’ expérimentation « GYMNOTE » </a:t>
            </a:r>
          </a:p>
          <a:p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     le caisson « NEMO »                      en cours de lancement sur « socle » au CEL                               en rade de TOULON </a:t>
            </a:r>
            <a:endParaRPr lang="fr-FR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5170" y="743163"/>
            <a:ext cx="91154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+mj-lt"/>
              </a:rPr>
              <a:t> </a:t>
            </a:r>
            <a:endParaRPr lang="fr-FR" sz="1600" b="1" dirty="0">
              <a:latin typeface="+mj-lt"/>
            </a:endParaRPr>
          </a:p>
          <a:p>
            <a:pPr algn="ctr"/>
            <a:endParaRPr lang="fr-FR" sz="1600" b="1" dirty="0">
              <a:latin typeface="+mj-lt"/>
            </a:endParaRPr>
          </a:p>
          <a:p>
            <a:pPr algn="ctr"/>
            <a:r>
              <a:rPr lang="fr-FR" b="1" dirty="0">
                <a:latin typeface="+mj-lt"/>
              </a:rPr>
              <a:t> 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07504" y="466164"/>
            <a:ext cx="88555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Durant la </a:t>
            </a:r>
            <a:r>
              <a:rPr lang="fr-FR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fin de construction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et les </a:t>
            </a:r>
            <a:r>
              <a:rPr lang="fr-FR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essais à la mer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du « 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REDOUTABLE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» (années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1967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à 1969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)</a:t>
            </a:r>
          </a:p>
          <a:p>
            <a:pPr algn="ctr"/>
            <a:endParaRPr lang="fr-FR" sz="12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44432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 rot="10800000" flipV="1">
            <a:off x="103064" y="720742"/>
            <a:ext cx="8937872" cy="3740116"/>
          </a:xfrm>
        </p:spPr>
        <p:txBody>
          <a:bodyPr>
            <a:noAutofit/>
          </a:bodyPr>
          <a:lstStyle/>
          <a:p>
            <a:pPr algn="l"/>
            <a:r>
              <a:rPr lang="fr-FR" sz="2000" dirty="0"/>
              <a:t>  </a:t>
            </a:r>
            <a:br>
              <a:rPr lang="fr-FR" sz="2000" dirty="0"/>
            </a:br>
            <a:r>
              <a:rPr lang="fr-FR" sz="1800" dirty="0">
                <a:solidFill>
                  <a:schemeClr val="bg1"/>
                </a:solidFill>
              </a:rPr>
              <a:t>        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5341" y="6400799"/>
            <a:ext cx="7694221" cy="340313"/>
          </a:xfrm>
          <a:solidFill>
            <a:schemeClr val="accent1">
              <a:lumMod val="7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 algn="ctr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HISTOIRE DES PROGRAMMES DE S/M NUCLÉAIRES FRANÇAIS (1960-2020)            34/72</a:t>
            </a:r>
          </a:p>
        </p:txBody>
      </p:sp>
      <p:pic>
        <p:nvPicPr>
          <p:cNvPr id="1026" name="Picture 2" descr="photo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53" y="6060487"/>
            <a:ext cx="792088" cy="797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97795"/>
            <a:ext cx="3770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180975" y="2438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-180975" y="4288795"/>
            <a:ext cx="907345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-180975" y="6269995"/>
            <a:ext cx="9925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  <a:endParaRPr kumimoji="0" lang="fr-FR" altLang="fr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420266" y="3806716"/>
            <a:ext cx="279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-28575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19944" y="1421160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377026" y="1349152"/>
            <a:ext cx="866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8765" y="3529717"/>
            <a:ext cx="8340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221795" y="4550405"/>
            <a:ext cx="8856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67714" y="1133128"/>
            <a:ext cx="8577166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411785" y="1052736"/>
            <a:ext cx="8758810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07504" y="5157192"/>
            <a:ext cx="90630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sz="1200" b="1" dirty="0">
              <a:latin typeface="+mj-lt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95536" y="5373216"/>
            <a:ext cx="8361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+mj-lt"/>
              </a:rPr>
              <a:t>                 </a:t>
            </a:r>
            <a:endParaRPr lang="fr-FR" dirty="0"/>
          </a:p>
        </p:txBody>
      </p:sp>
      <p:sp>
        <p:nvSpPr>
          <p:cNvPr id="22" name="Titre 1"/>
          <p:cNvSpPr txBox="1">
            <a:spLocks/>
          </p:cNvSpPr>
          <p:nvPr/>
        </p:nvSpPr>
        <p:spPr>
          <a:xfrm>
            <a:off x="107505" y="97795"/>
            <a:ext cx="9007920" cy="3594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1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4.3. LES PROGRAMMES DE S/M NUCLÉAIRES FRANÇAIS : SNLE TYPE  « LE REDOUTABLE » 6/11</a:t>
            </a:r>
            <a:endParaRPr lang="fr-FR" sz="2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07503" y="980728"/>
            <a:ext cx="8937873" cy="378565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 « 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REDOUTABLE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»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quitte CHERBOURG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en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septembre 1970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: il a été remis en condition et le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montage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son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système d’armes  MSBS est achevé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. Désormais, il opérera à partir de sa base de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L’ÎLE LONGUE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en rade de BREST.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Plus de huit mois (!), faits de sorties en mer et de travaux correctifs à l’Ile Longue, seront encore nécessaires pour parvenir à la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qualification complète du système d’armes MSBS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ponctuée  par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deux tirs en plongée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devant le CEL,</a:t>
            </a:r>
            <a:r>
              <a:rPr lang="fr-FR" sz="16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missiles MSBS M1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opérationnels (à l’exception des têtes nucléaires !), les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29 mai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et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26 juin 1971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Viendront alors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l’évaluation de l’endurance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à la mer du S/M, au cours d’un périple en plongée de plusieurs semaines, puis le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complément d’entraînement de ses deux équipages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(un « </a:t>
            </a:r>
            <a:r>
              <a:rPr lang="fr-FR" sz="1400" b="1" dirty="0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bleu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» et un « </a:t>
            </a:r>
            <a:r>
              <a:rPr lang="fr-FR" sz="1400" b="1" dirty="0">
                <a:solidFill>
                  <a:srgbClr val="FF5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rouge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»).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L’aptitude du sous-marin et de ses équipages à leur mission de dissuasion est ensuite validée et, le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1</a:t>
            </a:r>
            <a:r>
              <a:rPr lang="fr-FR" sz="1400" b="1" baseline="300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er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décembre  1971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le «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REDOUTABLE 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» est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enfin  déclaré opérationnel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et intègre officiellement la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FOST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(Force océanique stratégique) , dont il constituera le premier élément (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Alléluia…!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).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 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28 janvier 1972, le « REDOUTABLE » appareille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sous les ordres du Capitaine de Frégate LOUZEAU,  pour sa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première patrouille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opérationnelle  en mer de Norvège, porteur de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16 missiles MSBS M1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( l= 10, 40 m ;  m  = 18 t ; portée &gt;  2.500 km ), chacun d’entre eux étant porteur d’une charge unique à fission de forte puissance.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C’est une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« saga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» qui s’achève,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plus de 8 ans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après que la France ait pris la décision de réaliser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SON SNLE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« 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   Général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» a eu, avant sa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mort, le 9 novembre 1970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la satisfaction de constater le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succès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de l’entreprise. Quant à l’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amiral RICKOVER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(mort en juillet 1986), l’histoire ne dit pas s’il en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 avalé sa cravate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! </a:t>
            </a:r>
            <a:b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</a:br>
            <a:r>
              <a:rPr lang="fr-FR" sz="14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endParaRPr lang="fr-FR" sz="14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2050" name="Picture 2" descr="ds_2130828_ilelonguegoogleear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39" y="4550405"/>
            <a:ext cx="2013942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260edc61d10d71873de422ab3cbb15a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813" y="4515935"/>
            <a:ext cx="1420462" cy="172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2938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228" y="4515935"/>
            <a:ext cx="1064393" cy="16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portes - Copi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499514"/>
            <a:ext cx="1443045" cy="16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Fig10_Tir-M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481" y="4497935"/>
            <a:ext cx="1903082" cy="172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467714" y="548680"/>
            <a:ext cx="8647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  <a:endParaRPr lang="fr-FR" sz="1000" dirty="0"/>
          </a:p>
        </p:txBody>
      </p:sp>
      <p:sp>
        <p:nvSpPr>
          <p:cNvPr id="11" name="ZoneTexte 10"/>
          <p:cNvSpPr txBox="1"/>
          <p:nvPr/>
        </p:nvSpPr>
        <p:spPr>
          <a:xfrm>
            <a:off x="107505" y="548680"/>
            <a:ext cx="8855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VERS L’ENTRÉE EN SERVICE……..</a:t>
            </a:r>
          </a:p>
        </p:txBody>
      </p:sp>
    </p:spTree>
    <p:extLst>
      <p:ext uri="{BB962C8B-B14F-4D97-AF65-F5344CB8AC3E}">
        <p14:creationId xmlns:p14="http://schemas.microsoft.com/office/powerpoint/2010/main" val="78003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87624" y="6093296"/>
            <a:ext cx="7857256" cy="360040"/>
          </a:xfrm>
          <a:solidFill>
            <a:schemeClr val="accent1">
              <a:lumMod val="7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 algn="ctr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HISTOIRE DES PROGRAMMES DE S/M NUCLÉAIRES FRANÇAIS (1960-2020)           35/72</a:t>
            </a:r>
          </a:p>
        </p:txBody>
      </p:sp>
      <p:pic>
        <p:nvPicPr>
          <p:cNvPr id="1026" name="Picture 2" descr="photo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92" y="6001400"/>
            <a:ext cx="792088" cy="68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97795"/>
            <a:ext cx="3770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180975" y="2438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-180975" y="4288795"/>
            <a:ext cx="907345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-180975" y="6269995"/>
            <a:ext cx="9925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  <a:endParaRPr kumimoji="0" lang="fr-FR" altLang="fr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420266" y="3806716"/>
            <a:ext cx="279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-28575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19944" y="1421160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502245" y="2038290"/>
            <a:ext cx="866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8765" y="3529717"/>
            <a:ext cx="8340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88513" y="4550405"/>
            <a:ext cx="8856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67714" y="1133128"/>
            <a:ext cx="8577166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411785" y="1052736"/>
            <a:ext cx="8758810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467714" y="804446"/>
            <a:ext cx="8361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fr-FR" sz="1400" dirty="0">
              <a:latin typeface="+mj-lt"/>
            </a:endParaRPr>
          </a:p>
          <a:p>
            <a:r>
              <a:rPr lang="fr-FR" sz="1400" b="1" dirty="0">
                <a:latin typeface="+mj-lt"/>
              </a:rPr>
              <a:t> </a:t>
            </a:r>
            <a:endParaRPr lang="fr-FR" sz="1400" dirty="0">
              <a:latin typeface="+mj-lt"/>
            </a:endParaRPr>
          </a:p>
          <a:p>
            <a:r>
              <a:rPr lang="fr-FR" sz="1400" dirty="0"/>
              <a:t> </a:t>
            </a:r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07504" y="5157192"/>
            <a:ext cx="90630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sz="1200" b="1" dirty="0">
              <a:latin typeface="+mj-lt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95536" y="5373216"/>
            <a:ext cx="8361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+mj-lt"/>
              </a:rPr>
              <a:t>                 </a:t>
            </a:r>
            <a:endParaRPr lang="fr-FR" dirty="0"/>
          </a:p>
        </p:txBody>
      </p:sp>
      <p:sp>
        <p:nvSpPr>
          <p:cNvPr id="22" name="Titre 1"/>
          <p:cNvSpPr txBox="1">
            <a:spLocks/>
          </p:cNvSpPr>
          <p:nvPr/>
        </p:nvSpPr>
        <p:spPr>
          <a:xfrm>
            <a:off x="107505" y="189149"/>
            <a:ext cx="9007920" cy="2680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chemeClr val="bg1"/>
                </a:solidFill>
              </a:rPr>
              <a:t>  </a:t>
            </a:r>
            <a:r>
              <a:rPr lang="fr-FR" sz="1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4.3. LES PROGRAMMES DE S/M NUCLÉAIRES FRANÇAIS : SNLE TYPE  « LE REDOUTABLE » 7/11</a:t>
            </a:r>
            <a:endParaRPr lang="fr-FR" sz="2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0" y="620688"/>
            <a:ext cx="91154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Mais une hirondelle ne fait pas le printemps et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un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seul SNLE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ne suffit pas, naturellement, à assurer la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permanence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de la dissuasion sous-marine :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6 S/M seront construits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ce qui permettra à terme et dans ces temps de « guerre froide » une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permanence en mer  de 3 S/M simultanément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si nécessaire.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Au fur et à mesure du programme, cependant,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 missile évolue 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: augmentation de la portée,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remplacement de la charge à fission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par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une charge thermonucléaire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puis par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6 charges indépendantes thermonucléaires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: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</a:p>
          <a:p>
            <a:pPr algn="just"/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</a:t>
            </a:r>
          </a:p>
        </p:txBody>
      </p:sp>
      <p:graphicFrame>
        <p:nvGraphicFramePr>
          <p:cNvPr id="10" name="Tableau 9"/>
          <p:cNvGraphicFramePr>
            <a:graphicFrameLocks noGrp="1"/>
          </p:cNvGraphicFramePr>
          <p:nvPr/>
        </p:nvGraphicFramePr>
        <p:xfrm>
          <a:off x="107504" y="1772817"/>
          <a:ext cx="8937374" cy="2188056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9255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03443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latin typeface="+mj-lt"/>
                        </a:rPr>
                        <a:t>missile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latin typeface="+mj-lt"/>
                        </a:rPr>
                        <a:t>étages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latin typeface="+mj-lt"/>
                        </a:rPr>
                        <a:t>longueur</a:t>
                      </a:r>
                      <a:endParaRPr lang="fr-FR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latin typeface="+mj-lt"/>
                        </a:rPr>
                        <a:t>diamètre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latin typeface="+mj-lt"/>
                        </a:rPr>
                        <a:t>masse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latin typeface="+mj-lt"/>
                        </a:rPr>
                        <a:t>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latin typeface="+mj-lt"/>
                        </a:rPr>
                        <a:t>portée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latin typeface="+mj-lt"/>
                        </a:rPr>
                        <a:t>disponibilité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957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M1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10,40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1,50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18 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1 type</a:t>
                      </a:r>
                      <a:r>
                        <a:rPr lang="fr-FR" sz="1600" b="1" baseline="0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 A</a:t>
                      </a:r>
                      <a:endParaRPr lang="fr-FR" sz="1600" b="1" dirty="0">
                        <a:solidFill>
                          <a:schemeClr val="bg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&gt; 2500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1971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884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M2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fr-FR" sz="1600" b="1" kern="1200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10,70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1,50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20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1</a:t>
                      </a:r>
                      <a:r>
                        <a:rPr lang="fr-FR" sz="1600" b="1" baseline="0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 type A</a:t>
                      </a:r>
                      <a:endParaRPr lang="fr-FR" sz="1600" b="1" dirty="0">
                        <a:solidFill>
                          <a:schemeClr val="bg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&gt; 3000km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1974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164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M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10,70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1,50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20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1 type 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&gt; 3000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1977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4096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M4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11,05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1,93</a:t>
                      </a:r>
                      <a:r>
                        <a:rPr lang="fr-FR" sz="1600" b="1" baseline="0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 m</a:t>
                      </a:r>
                      <a:endParaRPr lang="fr-FR" sz="1600" b="1" dirty="0">
                        <a:solidFill>
                          <a:schemeClr val="bg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35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6 type 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&gt; 4000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1985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25154" y="3842519"/>
            <a:ext cx="893787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fr-FR" sz="900" b="1" dirty="0">
              <a:latin typeface="+mj-lt"/>
            </a:endParaRPr>
          </a:p>
          <a:p>
            <a:pPr algn="just"/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Tant que les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évolutions dimensionnelles du missile demeurent faibles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il reste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compatible de la définition du « REDOUTABLE » 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(cas des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M1, M2,M20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).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Il n’en va pas de même lorsqu’il s’agit  du M4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. En conséquence, le schéma suivant est adopté :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4 SNLE n°2 à 5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seront construits à la meilleure cadence possible et dans la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définition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du «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REDOUTABLE 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»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 nouveau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missile MSBS M4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sera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développé 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manière à être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disponible début 1985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SNLE n°6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sera construit dans une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version modifiée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pour être capable du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missile M4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et, par ailleurs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modernisée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pour tenir compte des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évolutions technologiques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intervenues depuis les années 1960. Il devra être livré en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1985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4 SNLE n° 2 à 5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seront,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après 1985, alignés sur la définition du  n°6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(capacité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M4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alignements technologiques).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 « 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REDOUTABLE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», quant à lui, restera dans sa définition d’origine jusqu’à  son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retrait du service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1991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49447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87624" y="6163641"/>
            <a:ext cx="7641232" cy="398296"/>
          </a:xfrm>
          <a:solidFill>
            <a:schemeClr val="accent1">
              <a:lumMod val="7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rmAutofit fontScale="85000" lnSpcReduction="10000"/>
          </a:bodyPr>
          <a:lstStyle/>
          <a:p>
            <a:pPr algn="ctr"/>
            <a:r>
              <a:rPr lang="fr-FR" sz="2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                 </a:t>
            </a:r>
            <a:r>
              <a:rPr lang="fr-FR" sz="2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LES  S/M NUCLÉAIRES FRANÇAIS (1960-2022)                       2</a:t>
            </a:r>
          </a:p>
        </p:txBody>
      </p:sp>
      <p:pic>
        <p:nvPicPr>
          <p:cNvPr id="1026" name="Picture 2" descr="photo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44" y="6060487"/>
            <a:ext cx="800472" cy="68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97795"/>
            <a:ext cx="3770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180975" y="2438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-180975" y="4288795"/>
            <a:ext cx="907345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-180975" y="6269995"/>
            <a:ext cx="9925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  <a:endParaRPr kumimoji="0" lang="fr-FR" altLang="fr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420266" y="3806716"/>
            <a:ext cx="279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-28575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19944" y="1421160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377026" y="1349152"/>
            <a:ext cx="866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8765" y="3529717"/>
            <a:ext cx="8340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88513" y="4550405"/>
            <a:ext cx="8856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67714" y="1133128"/>
            <a:ext cx="8577166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411785" y="1052736"/>
            <a:ext cx="8758810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28" name="ZoneTexte 27"/>
          <p:cNvSpPr txBox="1"/>
          <p:nvPr/>
        </p:nvSpPr>
        <p:spPr>
          <a:xfrm>
            <a:off x="467714" y="804446"/>
            <a:ext cx="8361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fr-FR" sz="1400" dirty="0">
              <a:latin typeface="+mj-lt"/>
            </a:endParaRPr>
          </a:p>
          <a:p>
            <a:r>
              <a:rPr lang="fr-FR" sz="1400" b="1" dirty="0">
                <a:latin typeface="+mj-lt"/>
              </a:rPr>
              <a:t> </a:t>
            </a:r>
            <a:endParaRPr lang="fr-FR" sz="1400" dirty="0">
              <a:latin typeface="+mj-lt"/>
            </a:endParaRPr>
          </a:p>
          <a:p>
            <a:r>
              <a:rPr lang="fr-FR" sz="1400" dirty="0"/>
              <a:t> </a:t>
            </a:r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28575" y="136034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17421" y="5157192"/>
            <a:ext cx="90630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sz="1200" b="1" dirty="0">
              <a:latin typeface="+mj-lt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95536" y="5373216"/>
            <a:ext cx="8361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+mj-lt"/>
              </a:rPr>
              <a:t>                 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0" y="620688"/>
            <a:ext cx="9044881" cy="5670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LES PROGRAMMES DE SOUS-MARINS NUCLÉAIRES FRANÇAIS DU DÉBUT DES ANNÉES 1960</a:t>
            </a:r>
          </a:p>
          <a:p>
            <a:pPr algn="ctr"/>
            <a:r>
              <a:rPr lang="fr-FR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À NOS JOURS</a:t>
            </a:r>
          </a:p>
          <a:p>
            <a:r>
              <a:rPr lang="fr-FR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</a:p>
          <a:p>
            <a:r>
              <a:rPr lang="fr-FR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1.   La propulsion nucléaire pour les sous-marins :  comment, pourquoi, pour qui ?</a:t>
            </a:r>
          </a:p>
          <a:p>
            <a:r>
              <a:rPr lang="fr-FR" sz="16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1.1.  Brève histoire de la propulsion sous-marine avant l’ère nucléaire</a:t>
            </a:r>
          </a:p>
          <a:p>
            <a:r>
              <a:rPr lang="fr-FR" sz="16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1.2.  Du projet « Manhattan » au SSN « Nautilus »</a:t>
            </a:r>
          </a:p>
          <a:p>
            <a:r>
              <a:rPr lang="fr-FR" sz="16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1.3.  La propulsion nucléaire sous-marine : comment, pourquoi, pour qui ?              </a:t>
            </a:r>
          </a:p>
          <a:p>
            <a:r>
              <a:rPr lang="fr-FR" sz="16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1.4.  La propulsion nucléaire n’est pas l’apanage du seul S/M</a:t>
            </a:r>
            <a:endParaRPr lang="fr-FR" sz="800" b="1" dirty="0"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r>
              <a:rPr lang="fr-FR" sz="1600" b="1" dirty="0">
                <a:solidFill>
                  <a:schemeClr val="tx2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</a:p>
          <a:p>
            <a:r>
              <a:rPr lang="fr-FR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2</a:t>
            </a:r>
            <a:r>
              <a:rPr lang="fr-FR" sz="16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.   </a:t>
            </a:r>
            <a:r>
              <a:rPr lang="fr-FR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Les programmes de S/M nucléaires français de la fin des années 1950 à nos jours</a:t>
            </a:r>
            <a:endParaRPr lang="fr-FR" sz="1600" b="1" dirty="0"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r>
              <a:rPr lang="fr-FR" sz="16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2.1.  Genèse de la dissuasion nucléaire française</a:t>
            </a:r>
          </a:p>
          <a:p>
            <a:r>
              <a:rPr lang="fr-FR" sz="16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2.2.  Les programmes de S/M nucléaires français : généralités</a:t>
            </a:r>
          </a:p>
          <a:p>
            <a:r>
              <a:rPr lang="fr-FR" sz="16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2.2.  Les SNLE type « LE REDOUTABLE »</a:t>
            </a:r>
          </a:p>
          <a:p>
            <a:r>
              <a:rPr lang="fr-FR" sz="16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2.3.  Les SNA type « RUBIS »</a:t>
            </a:r>
          </a:p>
          <a:p>
            <a:r>
              <a:rPr lang="fr-FR" sz="16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2.4.  Les SNLE type « LE TRIOMPHANT »</a:t>
            </a:r>
          </a:p>
          <a:p>
            <a:r>
              <a:rPr lang="fr-FR" sz="16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2.6.  Les SNA type « SUFFREN »</a:t>
            </a:r>
          </a:p>
          <a:p>
            <a:r>
              <a:rPr lang="fr-FR" sz="16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2.7.  Les SNLE de 3</a:t>
            </a:r>
            <a:r>
              <a:rPr lang="fr-FR" sz="1600" b="1" baseline="300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ème</a:t>
            </a:r>
            <a:r>
              <a:rPr lang="fr-FR" sz="16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génération</a:t>
            </a:r>
          </a:p>
          <a:p>
            <a:endParaRPr lang="fr-FR" sz="1600" b="1" dirty="0"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r>
              <a:rPr lang="fr-FR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3.   Conclusions : et demain ?</a:t>
            </a:r>
          </a:p>
          <a:p>
            <a:pPr marL="457200" indent="-457200">
              <a:buAutoNum type="arabicPeriod" startAt="3"/>
            </a:pPr>
            <a:endParaRPr lang="fr-FR" b="1" dirty="0"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r>
              <a:rPr lang="fr-FR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4.    Annexes</a:t>
            </a:r>
          </a:p>
          <a:p>
            <a:endParaRPr lang="fr-FR" sz="1050" b="1" dirty="0">
              <a:solidFill>
                <a:schemeClr val="tx2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131840" y="97795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   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771800" y="174739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 </a:t>
            </a:r>
            <a:r>
              <a:rPr lang="fr-FR" sz="2000" b="1" dirty="0">
                <a:solidFill>
                  <a:schemeClr val="bg1"/>
                </a:solidFill>
                <a:latin typeface="+mj-lt"/>
              </a:rPr>
              <a:t>PLAN DE l’EXPOSÉ</a:t>
            </a:r>
            <a:endParaRPr lang="fr-FR" b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2" name="Tableau 11"/>
          <p:cNvGraphicFramePr>
            <a:graphicFrameLocks noGrp="1"/>
          </p:cNvGraphicFramePr>
          <p:nvPr/>
        </p:nvGraphicFramePr>
        <p:xfrm>
          <a:off x="3059832" y="97795"/>
          <a:ext cx="3024336" cy="396240"/>
        </p:xfrm>
        <a:graphic>
          <a:graphicData uri="http://schemas.openxmlformats.org/drawingml/2006/table">
            <a:tbl>
              <a:tblPr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tableStyleId>{69C7853C-536D-4A76-A0AE-DD22124D55A5}</a:tableStyleId>
              </a:tblPr>
              <a:tblGrid>
                <a:gridCol w="3024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4660"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PLAN DE L’EXPOSÉ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84578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87624" y="6165303"/>
            <a:ext cx="7641232" cy="366301"/>
          </a:xfrm>
          <a:solidFill>
            <a:schemeClr val="accent1">
              <a:lumMod val="7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 algn="ctr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HISTOIRE DES PROGRAMMES DE S/M NUCLÉAIRES FRANÇAIS (1960-2020)             36/72</a:t>
            </a:r>
          </a:p>
        </p:txBody>
      </p:sp>
      <p:pic>
        <p:nvPicPr>
          <p:cNvPr id="1026" name="Picture 2" descr="photo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05" y="6060487"/>
            <a:ext cx="792088" cy="68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97795"/>
            <a:ext cx="3770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180975" y="2438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-180975" y="4288795"/>
            <a:ext cx="907345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-180975" y="6269995"/>
            <a:ext cx="9925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  <a:endParaRPr kumimoji="0" lang="fr-FR" altLang="fr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420266" y="3806716"/>
            <a:ext cx="279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-28575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19944" y="1421160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377026" y="1349152"/>
            <a:ext cx="866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8765" y="3529717"/>
            <a:ext cx="8340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88513" y="4550405"/>
            <a:ext cx="8856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67714" y="1133128"/>
            <a:ext cx="8577166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411785" y="1052736"/>
            <a:ext cx="8758810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467714" y="804446"/>
            <a:ext cx="8361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fr-FR" sz="1400" dirty="0">
              <a:latin typeface="+mj-lt"/>
            </a:endParaRPr>
          </a:p>
          <a:p>
            <a:r>
              <a:rPr lang="fr-FR" sz="1400" b="1" dirty="0">
                <a:latin typeface="+mj-lt"/>
              </a:rPr>
              <a:t> </a:t>
            </a:r>
            <a:endParaRPr lang="fr-FR" sz="1400" dirty="0">
              <a:latin typeface="+mj-lt"/>
            </a:endParaRPr>
          </a:p>
          <a:p>
            <a:r>
              <a:rPr lang="fr-FR" sz="1400" dirty="0"/>
              <a:t> </a:t>
            </a:r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07504" y="5157192"/>
            <a:ext cx="90630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sz="1200" b="1" dirty="0">
              <a:latin typeface="+mj-lt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95536" y="5373216"/>
            <a:ext cx="8361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+mj-lt"/>
              </a:rPr>
              <a:t>                 </a:t>
            </a:r>
            <a:endParaRPr lang="fr-FR" dirty="0"/>
          </a:p>
        </p:txBody>
      </p:sp>
      <p:sp>
        <p:nvSpPr>
          <p:cNvPr id="22" name="Titre 1"/>
          <p:cNvSpPr txBox="1">
            <a:spLocks/>
          </p:cNvSpPr>
          <p:nvPr/>
        </p:nvSpPr>
        <p:spPr>
          <a:xfrm>
            <a:off x="107505" y="189149"/>
            <a:ext cx="9007920" cy="2680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chemeClr val="bg1"/>
                </a:solidFill>
              </a:rPr>
              <a:t>  </a:t>
            </a:r>
            <a:r>
              <a:rPr lang="fr-FR" sz="1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4.3. LES PROGRAMMES DE S/M NUCLÉAIRES FRANÇAIS : SNLE TYPE  « LE REDOUTABLE » 8/11</a:t>
            </a:r>
            <a:endParaRPr lang="fr-FR" sz="2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-1" y="620688"/>
            <a:ext cx="9115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Et, ô miracle, les choses se déroulent à peu près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comme prévu 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!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missile tri-étages M4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lancé pour la </a:t>
            </a:r>
          </a:p>
          <a:p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première fois par le « Gymnote » en plongée le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10 mars 1982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 et l’ 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« INFLEXIBLE »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seront  au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RV de 1985</a:t>
            </a:r>
          </a:p>
        </p:txBody>
      </p:sp>
      <p:graphicFrame>
        <p:nvGraphicFramePr>
          <p:cNvPr id="12" name="Tableau 11"/>
          <p:cNvGraphicFramePr>
            <a:graphicFrameLocks noGrp="1"/>
          </p:cNvGraphicFramePr>
          <p:nvPr/>
        </p:nvGraphicFramePr>
        <p:xfrm>
          <a:off x="601214" y="1268760"/>
          <a:ext cx="8217298" cy="2462779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12961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85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9245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+mj-lt"/>
                        </a:rPr>
                        <a:t>Redoutable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+mj-lt"/>
                        </a:rPr>
                        <a:t>Terrible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+mj-lt"/>
                        </a:rPr>
                        <a:t>Foudroyant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+mj-lt"/>
                        </a:rPr>
                        <a:t>Indomptable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+mj-lt"/>
                        </a:rPr>
                        <a:t>Tonnant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  <a:latin typeface="+mj-lt"/>
                        </a:rPr>
                        <a:t>Inflexible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4865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Chantier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Cherbourg</a:t>
                      </a:r>
                      <a:endParaRPr lang="fr-FR" b="1" dirty="0">
                        <a:solidFill>
                          <a:schemeClr val="bg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1" kern="1200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Cherbourg</a:t>
                      </a:r>
                    </a:p>
                    <a:p>
                      <a:endParaRPr lang="fr-FR" dirty="0">
                        <a:solidFill>
                          <a:schemeClr val="bg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Cherbourg</a:t>
                      </a:r>
                    </a:p>
                    <a:p>
                      <a:endParaRPr lang="fr-FR" dirty="0">
                        <a:solidFill>
                          <a:schemeClr val="bg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Cherbourg</a:t>
                      </a:r>
                    </a:p>
                    <a:p>
                      <a:endParaRPr lang="fr-FR" dirty="0">
                        <a:solidFill>
                          <a:schemeClr val="bg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Cherbourg</a:t>
                      </a:r>
                    </a:p>
                    <a:p>
                      <a:endParaRPr lang="fr-FR" dirty="0">
                        <a:solidFill>
                          <a:schemeClr val="bg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Cherbourg</a:t>
                      </a:r>
                    </a:p>
                    <a:p>
                      <a:endParaRPr lang="fr-FR" dirty="0">
                        <a:solidFill>
                          <a:schemeClr val="bg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563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Entrée</a:t>
                      </a:r>
                      <a:r>
                        <a:rPr lang="fr-FR" sz="1400" b="1" baseline="0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 en service</a:t>
                      </a:r>
                      <a:endParaRPr lang="fr-FR" sz="1400" b="1" dirty="0">
                        <a:solidFill>
                          <a:schemeClr val="bg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1971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1973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1974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1976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1980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1985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1508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Avec Missiles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M1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M1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M2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M2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M20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M4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4939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Modernisation M4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Sans objet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Brest</a:t>
                      </a:r>
                    </a:p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1988-1990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Brest</a:t>
                      </a:r>
                    </a:p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1990-1993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Cherbourg</a:t>
                      </a:r>
                    </a:p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1987-1989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Cherbourg</a:t>
                      </a:r>
                    </a:p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1985-1987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Sans objet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050" name="Picture 2" descr="D:\Users\Emmanuel\Documents\Nouveaux Horizons\Activités 2017\2017.Exposés Socio-culturels\Exposé 2017.02.01- SM\Illustrations\SM-Nuc français\Ressais surface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36948"/>
            <a:ext cx="1368152" cy="368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107503" y="3668216"/>
            <a:ext cx="88555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6 SNLE seront  retirés du service actifs entre 1991 et 2008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et remplacés par les SNLE de 2</a:t>
            </a:r>
            <a:r>
              <a:rPr lang="fr-FR" sz="1400" b="1" baseline="30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ème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génération, dont nous parlerons plus loin. Le « 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REDOUTABLE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», ouvert au public, constitue aujourd’hui  une des 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attractions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majeures de la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Cité de la mer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à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CHERBOURG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. Les cinq autres S/M, « 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vidés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» de leur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combustible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nucléaire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et de leur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réacteur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attendent, mouillés dans le port de CHERBOURG, leur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déconstruction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(entreprise, pour le  1</a:t>
            </a:r>
            <a:r>
              <a:rPr lang="fr-FR" sz="1400" b="1" baseline="30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er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d’entre eux, en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2018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)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259904" y="5309592"/>
            <a:ext cx="90630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sz="1200" b="1" dirty="0">
              <a:latin typeface="+mj-lt"/>
            </a:endParaRPr>
          </a:p>
        </p:txBody>
      </p:sp>
      <p:pic>
        <p:nvPicPr>
          <p:cNvPr id="16" name="Picture 2" descr="D:\Users\Emmanuel\Documents\Nouveaux Horizons\Activités 2017\2017.Exposés Socio-culturels\Exposé 2017.02.01- SM\DocumentationIllustrations\SM-Nuc français\220px-Le_Redoutab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14" y="4668902"/>
            <a:ext cx="1824000" cy="13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ZoneTexte 32"/>
          <p:cNvSpPr txBox="1"/>
          <p:nvPr/>
        </p:nvSpPr>
        <p:spPr>
          <a:xfrm>
            <a:off x="259904" y="5344610"/>
            <a:ext cx="90630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sz="1200" b="1" dirty="0">
              <a:latin typeface="+mj-lt"/>
            </a:endParaRPr>
          </a:p>
        </p:txBody>
      </p:sp>
      <p:pic>
        <p:nvPicPr>
          <p:cNvPr id="1027" name="Picture 3" descr="D:\Users\Emmanuel\Pictures\2016\12. Goule Cherbourg-La Hague - 7-9 juin\1. Photos ED\2016.06.09-276- Goule 2016- Le Redoutabl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553955"/>
            <a:ext cx="1080000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ZoneTexte 34"/>
          <p:cNvSpPr txBox="1"/>
          <p:nvPr/>
        </p:nvSpPr>
        <p:spPr>
          <a:xfrm>
            <a:off x="-1" y="3085745"/>
            <a:ext cx="90630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sz="1200" b="1" dirty="0">
              <a:latin typeface="+mj-lt"/>
            </a:endParaRPr>
          </a:p>
        </p:txBody>
      </p:sp>
      <p:pic>
        <p:nvPicPr>
          <p:cNvPr id="1028" name="Picture 4" descr="D:\Users\Emmanuel\Pictures\2016\12. Goule Cherbourg-La Hague - 7-9 juin\1. Photos ED\2016.06.09-277- Goule 2016-Le Redoutabl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211" y="4614902"/>
            <a:ext cx="2298112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Users\Emmanuel\Documents\Nouveaux Horizons\Activités 2017\2017.Exposés Socio-culturels\Exposé 2017.02.01- SM\DocumentationIllustrations\SM-Nuc français\snl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449" y="4588310"/>
            <a:ext cx="2475000" cy="15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348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87624" y="6093296"/>
            <a:ext cx="7641232" cy="360040"/>
          </a:xfrm>
          <a:solidFill>
            <a:schemeClr val="accent1">
              <a:lumMod val="7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 algn="ctr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HISTOIRE DES PROGRAMMES DE S/M NUCLÉAIRES FRANÇAIS (1960-2020)        37/72</a:t>
            </a:r>
          </a:p>
        </p:txBody>
      </p:sp>
      <p:pic>
        <p:nvPicPr>
          <p:cNvPr id="1026" name="Picture 2" descr="photo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92" y="5929682"/>
            <a:ext cx="792088" cy="68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97795"/>
            <a:ext cx="3770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180975" y="2438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-180975" y="4288795"/>
            <a:ext cx="907345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-180975" y="6269995"/>
            <a:ext cx="9925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  <a:endParaRPr kumimoji="0" lang="fr-FR" altLang="fr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420266" y="3806716"/>
            <a:ext cx="279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-28575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19944" y="1421160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377026" y="1349152"/>
            <a:ext cx="866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8765" y="3529716"/>
            <a:ext cx="8340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88513" y="4550405"/>
            <a:ext cx="8856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67714" y="1133128"/>
            <a:ext cx="8577166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411785" y="1052736"/>
            <a:ext cx="8758810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467714" y="804446"/>
            <a:ext cx="8361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fr-FR" sz="1400" dirty="0">
              <a:latin typeface="+mj-lt"/>
            </a:endParaRPr>
          </a:p>
          <a:p>
            <a:r>
              <a:rPr lang="fr-FR" sz="1400" b="1" dirty="0">
                <a:latin typeface="+mj-lt"/>
              </a:rPr>
              <a:t> </a:t>
            </a:r>
            <a:endParaRPr lang="fr-FR" sz="1400" dirty="0">
              <a:latin typeface="+mj-lt"/>
            </a:endParaRPr>
          </a:p>
          <a:p>
            <a:r>
              <a:rPr lang="fr-FR" sz="1400" dirty="0"/>
              <a:t> </a:t>
            </a:r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07504" y="5157192"/>
            <a:ext cx="90630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sz="1200" b="1" dirty="0">
              <a:latin typeface="+mj-lt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95536" y="5373216"/>
            <a:ext cx="8361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+mj-lt"/>
              </a:rPr>
              <a:t>                 </a:t>
            </a:r>
            <a:endParaRPr lang="fr-FR" dirty="0"/>
          </a:p>
        </p:txBody>
      </p:sp>
      <p:sp>
        <p:nvSpPr>
          <p:cNvPr id="22" name="Titre 1"/>
          <p:cNvSpPr txBox="1">
            <a:spLocks/>
          </p:cNvSpPr>
          <p:nvPr/>
        </p:nvSpPr>
        <p:spPr>
          <a:xfrm>
            <a:off x="107505" y="189149"/>
            <a:ext cx="9007920" cy="2680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chemeClr val="bg1"/>
                </a:solidFill>
              </a:rPr>
              <a:t>  </a:t>
            </a:r>
            <a:r>
              <a:rPr lang="fr-FR" sz="1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4.3. LES PROGRAMMES DE S/M NUCLÉAIRES FRANÇAIS : SNLE TYPE  « LE REDOUTABLE » 9/11</a:t>
            </a:r>
            <a:endParaRPr lang="fr-FR" sz="2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-28575" y="620688"/>
            <a:ext cx="914400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programme des SNLE type « LE REDOUTABLE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» s’est étendu sur un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laps de temps considérable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(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22 ans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de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1963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à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1985,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voire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30 ans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de 1963 à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1993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en y incluant les « refontes M4 » de 4 de ces S/M). Il a bien évidemment coûté 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très cher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et donné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bien du fil à retordre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aux marins, ingénieurs,  techniciens et ouvriers qui en ont été les acteurs, ce qu’ils n’ont, pour la quasi-totalité d’entre eux,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jamais regretté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MAIS…</a:t>
            </a:r>
          </a:p>
          <a:p>
            <a:pPr algn="just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-  Il a fait faire un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bond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immense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à la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technologie française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du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S/M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et l’a placé au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4</a:t>
            </a:r>
            <a:r>
              <a:rPr lang="fr-FR" sz="1600" b="1" baseline="300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ème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rang mondial </a:t>
            </a:r>
          </a:p>
          <a:p>
            <a:pPr algn="just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(chronologiquement parlant) des pays capables de concevoir et réaliser  des S/M nucléaires</a:t>
            </a:r>
          </a:p>
          <a:p>
            <a:pPr algn="just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-  Il a remodelé dans la durée tout un pan de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l’industrie française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défense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l’époque</a:t>
            </a:r>
            <a:endParaRPr lang="fr-FR" sz="16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algn="just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-  Et, surtout, il s’est inscrit dans un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vaste projet politique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l’édification d’une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force nationale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</a:t>
            </a:r>
          </a:p>
          <a:p>
            <a:pPr algn="just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dissuasion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qui est venu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conforter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la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position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la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France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dans le monde et justifier  sa place parmi les</a:t>
            </a:r>
          </a:p>
          <a:p>
            <a:pPr algn="just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cinq membres permanents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du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Conseil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sécurité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l’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ONU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: nos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Présidents successifs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en ont été</a:t>
            </a:r>
          </a:p>
          <a:p>
            <a:pPr algn="just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parfaitement conscients….</a:t>
            </a:r>
            <a:endParaRPr lang="fr-FR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2050" name="Picture 2" descr="Pompidou à l'ILO-197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71" y="3627529"/>
            <a:ext cx="2386788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:\Users\Emmanuel\Documents\Exposés ED\Exposé S-M Nuc\Histoire-Progr_S.Mnuc_ 1960-2017- Matériaux\Mitterrand et Hern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722656"/>
            <a:ext cx="1174253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Users\Emmanuel\Documents\Exposés ED\Exposé S-M Nuc\Histoire-Progr_S.Mnuc_ 1960-2017- Matériaux\1974-Nov- Giscar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615192"/>
            <a:ext cx="2118848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220271" y="5373216"/>
            <a:ext cx="8825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Georges Pompidou </a:t>
            </a:r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                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Valéry Giscard d’Estaing)                                   François Mitterrand                  </a:t>
            </a:r>
            <a:endParaRPr lang="fr-FR" sz="14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          (1970)                                                    (1974)                                                         (  ???? et 1988) </a:t>
            </a:r>
          </a:p>
        </p:txBody>
      </p:sp>
      <p:pic>
        <p:nvPicPr>
          <p:cNvPr id="4" name="Picture 2" descr="D:\Users\Emmanuel\Documents\Exposés ED\Exposé S-M Nuc\Histoire-Progr_S.Mnuc_ 1960-2017- Matériaux\Mitterand à l'île longue (198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184" y="3730194"/>
            <a:ext cx="2059597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542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62980" y="6225171"/>
            <a:ext cx="7675748" cy="372181"/>
          </a:xfrm>
          <a:solidFill>
            <a:schemeClr val="accent1">
              <a:lumMod val="7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 algn="ctr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HISTOIRE DES PROGRAMMES DE S/M NUCLÉAIRES FRANÇAIS (1960-2020)           38/72</a:t>
            </a:r>
          </a:p>
        </p:txBody>
      </p:sp>
      <p:pic>
        <p:nvPicPr>
          <p:cNvPr id="1026" name="Picture 2" descr="photo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92" y="6060487"/>
            <a:ext cx="792088" cy="68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97795"/>
            <a:ext cx="3770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180975" y="2438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-180975" y="4288795"/>
            <a:ext cx="907345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-180975" y="6269995"/>
            <a:ext cx="9925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  <a:endParaRPr kumimoji="0" lang="fr-FR" altLang="fr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420266" y="3806716"/>
            <a:ext cx="279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-28575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19944" y="1421160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377026" y="1349152"/>
            <a:ext cx="866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8765" y="3529717"/>
            <a:ext cx="8340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88513" y="4550405"/>
            <a:ext cx="8856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67714" y="1133128"/>
            <a:ext cx="8577166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411785" y="1052736"/>
            <a:ext cx="8758810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467714" y="804446"/>
            <a:ext cx="8361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fr-FR" sz="1400" dirty="0">
              <a:latin typeface="+mj-lt"/>
            </a:endParaRPr>
          </a:p>
          <a:p>
            <a:r>
              <a:rPr lang="fr-FR" sz="1400" b="1" dirty="0">
                <a:latin typeface="+mj-lt"/>
              </a:rPr>
              <a:t> </a:t>
            </a:r>
            <a:endParaRPr lang="fr-FR" sz="1400" dirty="0">
              <a:latin typeface="+mj-lt"/>
            </a:endParaRPr>
          </a:p>
          <a:p>
            <a:r>
              <a:rPr lang="fr-FR" sz="1400" dirty="0"/>
              <a:t> </a:t>
            </a:r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07504" y="5157192"/>
            <a:ext cx="90630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sz="1200" b="1" dirty="0">
              <a:latin typeface="+mj-lt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95536" y="5373216"/>
            <a:ext cx="8361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+mj-lt"/>
              </a:rPr>
              <a:t>                 </a:t>
            </a:r>
            <a:endParaRPr lang="fr-FR" dirty="0"/>
          </a:p>
        </p:txBody>
      </p:sp>
      <p:sp>
        <p:nvSpPr>
          <p:cNvPr id="22" name="Titre 1"/>
          <p:cNvSpPr txBox="1">
            <a:spLocks/>
          </p:cNvSpPr>
          <p:nvPr/>
        </p:nvSpPr>
        <p:spPr>
          <a:xfrm>
            <a:off x="0" y="189149"/>
            <a:ext cx="9115425" cy="2680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chemeClr val="bg1"/>
                </a:solidFill>
              </a:rPr>
              <a:t>  </a:t>
            </a:r>
            <a:r>
              <a:rPr lang="fr-FR" sz="1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4.3. LES PROGRAMMES DE S/M NUCLÉAIRES FRANÇAIS : SNLE TYPE  « LE REDOUTABLE » 10/11</a:t>
            </a:r>
            <a:endParaRPr lang="fr-FR" sz="2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050" name="Picture 2" descr="Arbres d'héliceIMG_609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61262"/>
            <a:ext cx="2616746" cy="23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ircuits vapeur-IMG_609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001" y="613427"/>
            <a:ext cx="1482751" cy="22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Couloir TL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025" y="643936"/>
            <a:ext cx="2966329" cy="23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Périscope-IMG_61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792" y="3423715"/>
            <a:ext cx="2051223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DSCN29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342" y="3202215"/>
            <a:ext cx="1678018" cy="24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D:\Users\Emmanuel\Downloads\Photos &amp; dessins divers\Image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714" y="2715376"/>
            <a:ext cx="3445140" cy="24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Users\Emmanuel\Documents\Nouveaux Horizons\Activités 2017\2017.Exposés Socio-culturels\Exposé 2017.02.01- SM\Illustrations\SM-Nuc français\2016.06.09-269- Goule 2016- Le Redoutabl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657" y="643936"/>
            <a:ext cx="1362271" cy="201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Users\Emmanuel\Documents\Nouveaux Horizons\Activités 2017\2017.Exposés Socio-culturels\Exposé 2017.02.01- SM\Illustrations\SM-Nuc français\2016.06.09-274- Goule 2016- Le Redoutable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13" y="2989427"/>
            <a:ext cx="1601283" cy="21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:\Users\Emmanuel\Documents\Nouveaux Horizons\Activités 2017\2017.Exposés Socio-culturels\Exposé 2017.02.01- SM\Illustrations\SM-Nuc français\2016.06.09-275- Goule 2016- Le Redoutable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877" y="4439168"/>
            <a:ext cx="1202918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Users\Emmanuel\Documents\Nouveaux Horizons\Activités 2017\2017.Exposés Socio-culturels\Exposé 2017.02.01- SM\Illustrations\SM-Nuc français\Hélice-IMG_6088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865" y="4935715"/>
            <a:ext cx="1726319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107504" y="5373216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Une petite</a:t>
            </a:r>
          </a:p>
          <a:p>
            <a:r>
              <a:rPr lang="fr-FR" b="1" dirty="0">
                <a:latin typeface="+mj-lt"/>
              </a:rPr>
              <a:t>    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810425" y="5511715"/>
            <a:ext cx="803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visite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364088" y="5511715"/>
            <a:ext cx="3681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dirty="0">
              <a:latin typeface="+mj-lt"/>
            </a:endParaRPr>
          </a:p>
          <a:p>
            <a:r>
              <a:rPr lang="fr-FR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« guidée » pour terminer !</a:t>
            </a:r>
          </a:p>
        </p:txBody>
      </p:sp>
    </p:spTree>
    <p:extLst>
      <p:ext uri="{BB962C8B-B14F-4D97-AF65-F5344CB8AC3E}">
        <p14:creationId xmlns:p14="http://schemas.microsoft.com/office/powerpoint/2010/main" val="22878431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62980" y="6269995"/>
            <a:ext cx="7675748" cy="399365"/>
          </a:xfrm>
          <a:solidFill>
            <a:schemeClr val="accent1">
              <a:lumMod val="7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 algn="ctr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HISTOIRE DES PROGRAMMES DE S/M NUCLÉAIRES FRANÇAIS (1960-2020)              39/72</a:t>
            </a:r>
          </a:p>
        </p:txBody>
      </p:sp>
      <p:pic>
        <p:nvPicPr>
          <p:cNvPr id="1026" name="Picture 2" descr="photo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92" y="6060487"/>
            <a:ext cx="792088" cy="68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97795"/>
            <a:ext cx="3770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180975" y="2438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-180975" y="4288795"/>
            <a:ext cx="907345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-180975" y="6269995"/>
            <a:ext cx="9925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  <a:endParaRPr kumimoji="0" lang="fr-FR" altLang="fr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420266" y="3806716"/>
            <a:ext cx="279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-28575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19944" y="1421160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377026" y="1349152"/>
            <a:ext cx="866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8765" y="3529717"/>
            <a:ext cx="8340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88513" y="4550405"/>
            <a:ext cx="8856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67714" y="1133128"/>
            <a:ext cx="8577166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411785" y="1052736"/>
            <a:ext cx="8758810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467714" y="804446"/>
            <a:ext cx="8361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fr-FR" sz="1400" dirty="0">
              <a:latin typeface="+mj-lt"/>
            </a:endParaRPr>
          </a:p>
          <a:p>
            <a:r>
              <a:rPr lang="fr-FR" sz="1400" b="1" dirty="0">
                <a:latin typeface="+mj-lt"/>
              </a:rPr>
              <a:t> </a:t>
            </a:r>
            <a:endParaRPr lang="fr-FR" sz="1400" dirty="0">
              <a:latin typeface="+mj-lt"/>
            </a:endParaRPr>
          </a:p>
          <a:p>
            <a:r>
              <a:rPr lang="fr-FR" sz="1400" dirty="0"/>
              <a:t> </a:t>
            </a:r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28545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2000" dirty="0">
              <a:latin typeface="+mj-lt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07504" y="5157192"/>
            <a:ext cx="90630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sz="1200" b="1" dirty="0">
              <a:latin typeface="+mj-lt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95536" y="5373216"/>
            <a:ext cx="8361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+mj-lt"/>
              </a:rPr>
              <a:t>                 </a:t>
            </a:r>
            <a:endParaRPr lang="fr-FR" dirty="0"/>
          </a:p>
        </p:txBody>
      </p:sp>
      <p:sp>
        <p:nvSpPr>
          <p:cNvPr id="22" name="Titre 1"/>
          <p:cNvSpPr txBox="1">
            <a:spLocks/>
          </p:cNvSpPr>
          <p:nvPr/>
        </p:nvSpPr>
        <p:spPr>
          <a:xfrm>
            <a:off x="-6062" y="76633"/>
            <a:ext cx="9115425" cy="2506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chemeClr val="bg1"/>
                </a:solidFill>
              </a:rPr>
              <a:t>  </a:t>
            </a:r>
            <a:r>
              <a:rPr lang="fr-FR" sz="1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4.3. LES PROGRAMMES DE S/M NUCLÉAIRES FRANÇAIS : SNLE TYPE  « LE REDOUTABLE » 11/11</a:t>
            </a:r>
            <a:endParaRPr lang="fr-FR" sz="2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364088" y="5511715"/>
            <a:ext cx="3681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dirty="0">
              <a:latin typeface="+mj-lt"/>
            </a:endParaRPr>
          </a:p>
          <a:p>
            <a:endParaRPr lang="fr-FR" b="1" dirty="0">
              <a:latin typeface="+mj-lt"/>
            </a:endParaRPr>
          </a:p>
        </p:txBody>
      </p:sp>
      <p:pic>
        <p:nvPicPr>
          <p:cNvPr id="1028" name="Picture 4" descr="http://sous.marins.musees.free.fr/images/stories/sous-marins/France/Redoutable/redoiutable%20en%20mer0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87" y="613848"/>
            <a:ext cx="5026700" cy="352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Users\Emmanuel\Documents\Vie professionnelle ED\Photos vie professionnelle ED\SNLE 1G\Retour Red.7.10.1991.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651" y="1889435"/>
            <a:ext cx="4115333" cy="42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26123" y="4112504"/>
            <a:ext cx="4516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1" y="4264904"/>
            <a:ext cx="4894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130587" y="5373216"/>
            <a:ext cx="4580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7 octobre 1991 – Le « REDOUTABLE » regagne  définitivement CHERBOURG pour y être désarmé, </a:t>
            </a:r>
          </a:p>
          <a:p>
            <a:pPr algn="ctr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carrière terminée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1" y="4176048"/>
            <a:ext cx="4543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Mai 1969 – Premiers « galops » en Manche du</a:t>
            </a:r>
          </a:p>
          <a:p>
            <a:pPr algn="ctr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« REDOUTABLE », premier S/M nucléaire français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620114" y="956846"/>
            <a:ext cx="8361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fr-FR" sz="1400" dirty="0">
              <a:latin typeface="+mj-lt"/>
            </a:endParaRPr>
          </a:p>
          <a:p>
            <a:r>
              <a:rPr lang="fr-FR" sz="1400" b="1" dirty="0">
                <a:latin typeface="+mj-lt"/>
              </a:rPr>
              <a:t> </a:t>
            </a:r>
            <a:endParaRPr lang="fr-FR" sz="1400" dirty="0">
              <a:latin typeface="+mj-lt"/>
            </a:endParaRPr>
          </a:p>
          <a:p>
            <a:r>
              <a:rPr lang="fr-FR" sz="1400" dirty="0"/>
              <a:t> </a:t>
            </a:r>
            <a:r>
              <a:rPr lang="fr-FR" sz="1400" b="1" dirty="0">
                <a:latin typeface="+mj-lt"/>
              </a:rPr>
              <a:t> </a:t>
            </a:r>
          </a:p>
        </p:txBody>
      </p:sp>
      <p:pic>
        <p:nvPicPr>
          <p:cNvPr id="10" name="Picture 2" descr="D:\Users\Emmanuel\Documents\Vie professionnelle ED\Photos vie professionnelle ED\SNLE 1G\R-médaill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39160"/>
            <a:ext cx="1743125" cy="176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sous.marins.musees.free.fr/images/stories/sous-marins/France/Redoutable/redoiutable%20en%20mer009.jpg">
            <a:extLst>
              <a:ext uri="{FF2B5EF4-FFF2-40B4-BE49-F238E27FC236}">
                <a16:creationId xmlns:a16="http://schemas.microsoft.com/office/drawing/2014/main" id="{067AA08F-E1A5-10E8-C60B-C349DD0F6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048"/>
            <a:ext cx="5026700" cy="352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EB2BAA6A-0BCA-0F2F-B76E-9EAE611D4CCC}"/>
              </a:ext>
            </a:extLst>
          </p:cNvPr>
          <p:cNvSpPr txBox="1"/>
          <p:nvPr/>
        </p:nvSpPr>
        <p:spPr>
          <a:xfrm>
            <a:off x="-18211" y="311296"/>
            <a:ext cx="8774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fr-FR" sz="2400" b="1" dirty="0"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algn="l"/>
            <a:r>
              <a:rPr lang="fr-FR" sz="2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 « REDOUTABLE », UNE CARRIÈE COURTE </a:t>
            </a:r>
          </a:p>
          <a:p>
            <a:pPr algn="l"/>
            <a:r>
              <a:rPr lang="fr-FR" sz="2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                                         MAIS BIEN REMPLIE</a:t>
            </a:r>
          </a:p>
        </p:txBody>
      </p:sp>
    </p:spTree>
    <p:extLst>
      <p:ext uri="{BB962C8B-B14F-4D97-AF65-F5344CB8AC3E}">
        <p14:creationId xmlns:p14="http://schemas.microsoft.com/office/powerpoint/2010/main" val="4291062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62980" y="6269995"/>
            <a:ext cx="7675748" cy="399365"/>
          </a:xfrm>
          <a:solidFill>
            <a:schemeClr val="accent1">
              <a:lumMod val="7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 algn="ctr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HISTOIRE DES PROGRAMMES DE S/M NUCLÉAIRES FRANÇAIS (1960-2020)          40/72</a:t>
            </a:r>
          </a:p>
        </p:txBody>
      </p:sp>
      <p:pic>
        <p:nvPicPr>
          <p:cNvPr id="1026" name="Picture 2" descr="photo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92" y="6060487"/>
            <a:ext cx="792088" cy="68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97795"/>
            <a:ext cx="3770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180975" y="2438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-180975" y="4288795"/>
            <a:ext cx="907345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-180975" y="6269995"/>
            <a:ext cx="9925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  <a:endParaRPr kumimoji="0" lang="fr-FR" altLang="fr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420266" y="3806716"/>
            <a:ext cx="279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-28575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19944" y="1421160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377026" y="1349152"/>
            <a:ext cx="866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8765" y="3529717"/>
            <a:ext cx="8340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88513" y="4550405"/>
            <a:ext cx="8856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67714" y="1133128"/>
            <a:ext cx="8577166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411785" y="1052736"/>
            <a:ext cx="8758810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467714" y="804446"/>
            <a:ext cx="8361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fr-FR" sz="1400" dirty="0">
              <a:latin typeface="+mj-lt"/>
            </a:endParaRPr>
          </a:p>
          <a:p>
            <a:r>
              <a:rPr lang="fr-FR" sz="1400" b="1" dirty="0">
                <a:latin typeface="+mj-lt"/>
              </a:rPr>
              <a:t> </a:t>
            </a:r>
            <a:endParaRPr lang="fr-FR" sz="1400" dirty="0">
              <a:latin typeface="+mj-lt"/>
            </a:endParaRPr>
          </a:p>
          <a:p>
            <a:r>
              <a:rPr lang="fr-FR" sz="1400" dirty="0"/>
              <a:t> </a:t>
            </a:r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07504" y="5157192"/>
            <a:ext cx="90630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sz="1200" b="1" dirty="0">
              <a:latin typeface="+mj-lt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95536" y="5373216"/>
            <a:ext cx="8361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+mj-lt"/>
              </a:rPr>
              <a:t>                 </a:t>
            </a:r>
            <a:endParaRPr lang="fr-FR" dirty="0"/>
          </a:p>
        </p:txBody>
      </p:sp>
      <p:sp>
        <p:nvSpPr>
          <p:cNvPr id="22" name="Titre 1"/>
          <p:cNvSpPr txBox="1">
            <a:spLocks/>
          </p:cNvSpPr>
          <p:nvPr/>
        </p:nvSpPr>
        <p:spPr>
          <a:xfrm>
            <a:off x="0" y="189149"/>
            <a:ext cx="9115425" cy="2680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chemeClr val="bg1"/>
                </a:solidFill>
              </a:rPr>
              <a:t>  </a:t>
            </a:r>
            <a:r>
              <a:rPr lang="fr-FR" sz="1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4.3. LES PROGRAMMES DE S/M NUCLÉAIRES FRANÇAIS : SNLE TYPE  « LE REDOUTABLE » 11/11</a:t>
            </a:r>
            <a:endParaRPr lang="fr-FR" sz="2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364088" y="5511715"/>
            <a:ext cx="3681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dirty="0">
              <a:latin typeface="+mj-lt"/>
            </a:endParaRPr>
          </a:p>
          <a:p>
            <a:endParaRPr lang="fr-FR" b="1" dirty="0">
              <a:latin typeface="+mj-lt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26123" y="4112504"/>
            <a:ext cx="4516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1" y="4264904"/>
            <a:ext cx="4894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29" name="ZoneTexte 28"/>
          <p:cNvSpPr txBox="1"/>
          <p:nvPr/>
        </p:nvSpPr>
        <p:spPr>
          <a:xfrm>
            <a:off x="620114" y="956846"/>
            <a:ext cx="8361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fr-FR" sz="1400" dirty="0">
              <a:latin typeface="+mj-lt"/>
            </a:endParaRPr>
          </a:p>
          <a:p>
            <a:r>
              <a:rPr lang="fr-FR" sz="1400" b="1" dirty="0">
                <a:latin typeface="+mj-lt"/>
              </a:rPr>
              <a:t> </a:t>
            </a:r>
            <a:endParaRPr lang="fr-FR" sz="1400" dirty="0">
              <a:latin typeface="+mj-lt"/>
            </a:endParaRPr>
          </a:p>
          <a:p>
            <a:r>
              <a:rPr lang="fr-FR" sz="1400" dirty="0"/>
              <a:t> </a:t>
            </a:r>
            <a:r>
              <a:rPr lang="fr-FR" sz="1400" b="1" dirty="0">
                <a:latin typeface="+mj-lt"/>
              </a:rPr>
              <a:t> </a:t>
            </a:r>
          </a:p>
        </p:txBody>
      </p:sp>
      <p:pic>
        <p:nvPicPr>
          <p:cNvPr id="2050" name="Picture 2" descr="D:\Users\Emmanuel\Documents\Défense -  DGA - Naval Group-Industrie\Photos et docs Défense\Sous-marins\SNLE type Redoutable\SNLE type Le Redoutab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00" y="956845"/>
            <a:ext cx="4024083" cy="273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L'Inflexible (© : MARINE NATIONALE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881" y="956845"/>
            <a:ext cx="4053687" cy="273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Users\Emmanuel\Documents\Défense -  DGA - Naval Group-Industrie\Photos et docs Défense\Sous-marins\SNLE type Redoutable\Le Redoutable.3.juin 196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5" y="3668216"/>
            <a:ext cx="3268650" cy="23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Users\Emmanuel\Documents\Défense -  DGA - Naval Group-Industrie\Photos et docs Défense\Sous-marins\SNLE type Redoutable\L' Inflexible en Ecoss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183" y="3692845"/>
            <a:ext cx="3276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Users\Emmanuel\Documents\Défense -  DGA - Naval Group-Industrie\Photos et docs Défense\Sous-marins\SNLE type Redoutable\L'Inflexible.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525" y="4249751"/>
            <a:ext cx="3072590" cy="16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C52753C-0F91-D739-A80F-32DB4D1751DD}"/>
              </a:ext>
            </a:extLst>
          </p:cNvPr>
          <p:cNvSpPr txBox="1"/>
          <p:nvPr/>
        </p:nvSpPr>
        <p:spPr>
          <a:xfrm flipH="1">
            <a:off x="-28576" y="448261"/>
            <a:ext cx="9073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PHOTOS SNLE TYPE « LE REDOUTABLE »</a:t>
            </a:r>
          </a:p>
        </p:txBody>
      </p:sp>
    </p:spTree>
    <p:extLst>
      <p:ext uri="{BB962C8B-B14F-4D97-AF65-F5344CB8AC3E}">
        <p14:creationId xmlns:p14="http://schemas.microsoft.com/office/powerpoint/2010/main" val="42541776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87624" y="5949280"/>
            <a:ext cx="7641232" cy="504056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txBody>
          <a:bodyPr>
            <a:normAutofit/>
          </a:bodyPr>
          <a:lstStyle/>
          <a:p>
            <a:pPr algn="ctr"/>
            <a:r>
              <a:rPr lang="fr-FR" sz="2000" b="1" dirty="0">
                <a:latin typeface="+mj-lt"/>
              </a:rPr>
              <a:t>HISTOIRE DES S/M NUCLÉAIRES FRANÇAIS (1960-2017)        36/</a:t>
            </a:r>
          </a:p>
        </p:txBody>
      </p:sp>
      <p:pic>
        <p:nvPicPr>
          <p:cNvPr id="1026" name="Picture 2" descr="photo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92" y="5929682"/>
            <a:ext cx="792088" cy="68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97795"/>
            <a:ext cx="3770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180975" y="2438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-180975" y="4288795"/>
            <a:ext cx="907345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-180975" y="6269995"/>
            <a:ext cx="9925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  <a:endParaRPr kumimoji="0" lang="fr-FR" altLang="fr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420266" y="3806716"/>
            <a:ext cx="279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-28575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19944" y="1421160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377026" y="1349152"/>
            <a:ext cx="866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8765" y="3529717"/>
            <a:ext cx="8340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88513" y="4550405"/>
            <a:ext cx="8856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67714" y="1133128"/>
            <a:ext cx="8577166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411785" y="1052736"/>
            <a:ext cx="8758810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467714" y="804446"/>
            <a:ext cx="8361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fr-FR" sz="1400" dirty="0">
              <a:latin typeface="+mj-lt"/>
            </a:endParaRPr>
          </a:p>
          <a:p>
            <a:r>
              <a:rPr lang="fr-FR" sz="1400" b="1" dirty="0">
                <a:latin typeface="+mj-lt"/>
              </a:rPr>
              <a:t> </a:t>
            </a:r>
            <a:endParaRPr lang="fr-FR" sz="1400" dirty="0">
              <a:latin typeface="+mj-lt"/>
            </a:endParaRPr>
          </a:p>
          <a:p>
            <a:r>
              <a:rPr lang="fr-FR" sz="1400" dirty="0"/>
              <a:t> </a:t>
            </a:r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07504" y="5157192"/>
            <a:ext cx="90630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sz="1200" b="1" dirty="0">
              <a:latin typeface="+mj-lt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95536" y="5373216"/>
            <a:ext cx="8361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+mj-lt"/>
              </a:rPr>
              <a:t>                 </a:t>
            </a:r>
            <a:endParaRPr lang="fr-FR" dirty="0"/>
          </a:p>
        </p:txBody>
      </p:sp>
      <p:sp>
        <p:nvSpPr>
          <p:cNvPr id="22" name="Titre 1"/>
          <p:cNvSpPr txBox="1">
            <a:spLocks/>
          </p:cNvSpPr>
          <p:nvPr/>
        </p:nvSpPr>
        <p:spPr>
          <a:xfrm>
            <a:off x="619944" y="228600"/>
            <a:ext cx="8208912" cy="3200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000" dirty="0">
                <a:solidFill>
                  <a:schemeClr val="bg1"/>
                </a:solidFill>
              </a:rPr>
              <a:t>  </a:t>
            </a:r>
            <a:r>
              <a:rPr lang="fr-FR" sz="1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4.4. LES PROGRAMMES DE S/M NUCLÉAIRES FRANÇAIS : SNA TYPE  « RUBIS » 1/4</a:t>
            </a:r>
            <a:endParaRPr lang="fr-FR" sz="2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0" y="620688"/>
            <a:ext cx="9044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600" dirty="0">
              <a:latin typeface="+mj-lt"/>
            </a:endParaRPr>
          </a:p>
          <a:p>
            <a:endParaRPr lang="fr-FR" sz="1600" dirty="0">
              <a:latin typeface="+mj-lt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467714" y="845096"/>
            <a:ext cx="8647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157435" y="621228"/>
            <a:ext cx="9024170" cy="5952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Nous nous sommes longuement étendus sur le programme des SNLE de 1</a:t>
            </a:r>
            <a:r>
              <a:rPr lang="fr-FR" sz="1600" b="1" baseline="30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ère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génération : il était    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important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en effet, de retracer le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climat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des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années pionnières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et l’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ampleur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l’effort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qui avait été nécessaire pour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atteindre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l’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objectif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: mais, avec ce programme,  le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saut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la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propulsion nucléaire 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 été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fait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et la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suite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sans être une promenade de santé, sera heureusement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moins ardue.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La suite, c’est le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programme des SNA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1</a:t>
            </a:r>
            <a:r>
              <a:rPr lang="fr-FR" sz="1600" b="1" baseline="300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ère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génération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dont les études vont débuter au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milieu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des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années 1970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alors que le programme des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SNLE type « LE REDOUTABLE »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est encore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loin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son achèvement</a:t>
            </a:r>
            <a:endParaRPr lang="fr-FR" sz="16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lvl="1" algn="ctr"/>
            <a:endParaRPr lang="fr-FR" sz="16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algn="just">
              <a:lnSpc>
                <a:spcPts val="120"/>
              </a:lnSpc>
            </a:pP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La Marine nationale dispose alors d’                                                                       une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douzaine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de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S/M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d’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attaque</a:t>
            </a:r>
            <a:endParaRPr lang="fr-FR" sz="14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algn="just"/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à propulsion «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classique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»,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certains                                                                            vieillissants, dont il est nécessaire</a:t>
            </a:r>
          </a:p>
          <a:p>
            <a:pPr algn="just"/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d’envisager le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remplacement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. Elle a                                                                         acquis , avec l’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entrée en service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</a:t>
            </a:r>
          </a:p>
          <a:p>
            <a:pPr algn="just"/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des premiers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SNLE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une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première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                                                                  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pratique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du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S/M nucléaire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                                                   </a:t>
            </a:r>
          </a:p>
          <a:p>
            <a:pPr algn="just"/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et sa conviction est faite : l’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apport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                                                                          au plan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militaire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ce mode de</a:t>
            </a:r>
          </a:p>
          <a:p>
            <a:pPr algn="just"/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propulsion est tel  qu’elle  ne peut                                                                            envisager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ses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futurs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sous-marins</a:t>
            </a:r>
          </a:p>
          <a:p>
            <a:pPr algn="just"/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d’attaque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autrement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que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nucléaires.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                                                              En attendant la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disponibilité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des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                                          </a:t>
            </a:r>
          </a:p>
          <a:p>
            <a:pPr algn="just"/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premiers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d’entre eux, elle fera                                                                                    réaliser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4 S/M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«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classiques 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»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type</a:t>
            </a:r>
          </a:p>
          <a:p>
            <a:pPr algn="just"/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«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AGOSTA 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»,  qui viendront combler                                                                         le trou créé par le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retrait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des 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S/M</a:t>
            </a:r>
          </a:p>
          <a:p>
            <a:pPr algn="just"/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type « 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DAPHNÉ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» les plus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anciens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.</a:t>
            </a:r>
          </a:p>
          <a:p>
            <a:pPr algn="just"/>
            <a:endParaRPr lang="fr-FR" sz="11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algn="ctr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Mais revenons à nos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futurs sous-marins nucléaires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d’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attaque</a:t>
            </a:r>
          </a:p>
          <a:p>
            <a:pPr algn="ctr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Compte tenu de leurs qualités escomptées, la Marine exprime un besoin de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8 SNA identiques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 appelés à constituer demain,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au côté des 6 SNLE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ses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forces sous-marines entièrement nucléarisées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.  Faire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petit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est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nécessaire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car le  premier « choc pétrolier » est là et  les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ressources budgétaires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allouées à la Défense sont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en réduction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.  Destinés au départ à porter des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noms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de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provinces françaises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ces S/M seront finalement baptisés du nom de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pierres précieuses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et connus comme 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SNA type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«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RUBIS 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». </a:t>
            </a:r>
          </a:p>
          <a:p>
            <a:pPr algn="ctr"/>
            <a:endParaRPr lang="fr-FR" sz="1600" b="1" dirty="0">
              <a:latin typeface="+mj-lt"/>
            </a:endParaRPr>
          </a:p>
          <a:p>
            <a:pPr algn="ctr"/>
            <a:r>
              <a:rPr lang="fr-FR" sz="1600" b="1" dirty="0">
                <a:latin typeface="+mj-lt"/>
              </a:rPr>
              <a:t>                                                                                53                                                                        </a:t>
            </a:r>
            <a:endParaRPr lang="fr-FR" sz="2400" b="1" dirty="0">
              <a:latin typeface="+mj-lt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5900373" y="2124762"/>
            <a:ext cx="32436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600" b="1" dirty="0">
              <a:latin typeface="+mj-lt"/>
            </a:endParaRPr>
          </a:p>
          <a:p>
            <a:endParaRPr lang="fr-FR" sz="1600" b="1" dirty="0">
              <a:latin typeface="+mj-lt"/>
            </a:endParaRPr>
          </a:p>
          <a:p>
            <a:r>
              <a:rPr lang="fr-FR" sz="1400" b="1" dirty="0">
                <a:latin typeface="+mj-lt"/>
              </a:rPr>
              <a:t> </a:t>
            </a:r>
          </a:p>
          <a:p>
            <a:r>
              <a:rPr lang="fr-FR" sz="1400" b="1" dirty="0">
                <a:latin typeface="+mj-lt"/>
              </a:rPr>
              <a:t> </a:t>
            </a:r>
          </a:p>
          <a:p>
            <a:r>
              <a:rPr lang="fr-FR" sz="1400" b="1" dirty="0">
                <a:latin typeface="+mj-lt"/>
              </a:rPr>
              <a:t> </a:t>
            </a:r>
          </a:p>
          <a:p>
            <a:endParaRPr lang="fr-FR" sz="1400" b="1" dirty="0">
              <a:latin typeface="+mj-lt"/>
            </a:endParaRPr>
          </a:p>
        </p:txBody>
      </p:sp>
      <p:pic>
        <p:nvPicPr>
          <p:cNvPr id="1030" name="Picture 6" descr="D:\Users\Emmanuel\Documents\Défense -  DGA - DCNS\Photos et docs Défense\Sous-marins\SNA Rubis\Hubl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251" y="2136658"/>
            <a:ext cx="2453849" cy="23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876256" y="5929682"/>
            <a:ext cx="716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    </a:t>
            </a:r>
          </a:p>
        </p:txBody>
      </p:sp>
      <p:graphicFrame>
        <p:nvGraphicFramePr>
          <p:cNvPr id="14" name="Tableau 13"/>
          <p:cNvGraphicFramePr>
            <a:graphicFrameLocks noGrp="1"/>
          </p:cNvGraphicFramePr>
          <p:nvPr/>
        </p:nvGraphicFramePr>
        <p:xfrm>
          <a:off x="1162980" y="6021287"/>
          <a:ext cx="7665876" cy="504057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7665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4057">
                <a:tc>
                  <a:txBody>
                    <a:bodyPr/>
                    <a:lstStyle/>
                    <a:p>
                      <a:pPr algn="l"/>
                      <a:r>
                        <a:rPr lang="fr-FR" sz="1600" dirty="0">
                          <a:latin typeface="+mj-lt"/>
                        </a:rPr>
                        <a:t>   </a:t>
                      </a:r>
                      <a:r>
                        <a:rPr lang="fr-FR" sz="1600" dirty="0"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HISTOIRE  DES  PROGRAMMES DE S/M NUCLÉAIRES  FRANÇAIS (1960 – 2020)     41/72</a:t>
                      </a:r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ZoneTexte 11"/>
          <p:cNvSpPr txBox="1"/>
          <p:nvPr/>
        </p:nvSpPr>
        <p:spPr>
          <a:xfrm>
            <a:off x="11772800" y="3307141"/>
            <a:ext cx="3033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48524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87624" y="6165304"/>
            <a:ext cx="7641232" cy="445002"/>
          </a:xfrm>
          <a:solidFill>
            <a:schemeClr val="accent1">
              <a:lumMod val="7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 algn="ctr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HISTOIRE DES PROGRAMMES DE S/M NUCLÉAIRES FRANÇAIS (1960-2020)            42/72</a:t>
            </a:r>
          </a:p>
        </p:txBody>
      </p:sp>
      <p:pic>
        <p:nvPicPr>
          <p:cNvPr id="1026" name="Picture 2" descr="photo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92" y="6060487"/>
            <a:ext cx="792088" cy="68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97795"/>
            <a:ext cx="3770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180975" y="2438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-180975" y="4288795"/>
            <a:ext cx="907345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-180975" y="6269995"/>
            <a:ext cx="9925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  <a:endParaRPr kumimoji="0" lang="fr-FR" altLang="fr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188513" y="3806716"/>
            <a:ext cx="3023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-28575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19944" y="1421160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377026" y="1349152"/>
            <a:ext cx="866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8765" y="3529717"/>
            <a:ext cx="8340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88513" y="4550405"/>
            <a:ext cx="8856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67714" y="1133128"/>
            <a:ext cx="8577166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411785" y="1052736"/>
            <a:ext cx="8758810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28" name="ZoneTexte 27"/>
          <p:cNvSpPr txBox="1"/>
          <p:nvPr/>
        </p:nvSpPr>
        <p:spPr>
          <a:xfrm>
            <a:off x="467714" y="804446"/>
            <a:ext cx="8361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fr-FR" sz="1400" dirty="0">
              <a:latin typeface="+mj-lt"/>
            </a:endParaRPr>
          </a:p>
          <a:p>
            <a:r>
              <a:rPr lang="fr-FR" sz="1400" b="1" dirty="0">
                <a:latin typeface="+mj-lt"/>
              </a:rPr>
              <a:t> </a:t>
            </a:r>
            <a:endParaRPr lang="fr-FR" sz="1400" dirty="0">
              <a:latin typeface="+mj-lt"/>
            </a:endParaRPr>
          </a:p>
          <a:p>
            <a:r>
              <a:rPr lang="fr-FR" sz="1400" dirty="0"/>
              <a:t> </a:t>
            </a:r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07504" y="5157192"/>
            <a:ext cx="90630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sz="1200" b="1" dirty="0">
              <a:latin typeface="+mj-lt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95536" y="5373216"/>
            <a:ext cx="8361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+mj-lt"/>
              </a:rPr>
              <a:t>                 </a:t>
            </a:r>
            <a:endParaRPr lang="fr-FR" dirty="0"/>
          </a:p>
        </p:txBody>
      </p:sp>
      <p:sp>
        <p:nvSpPr>
          <p:cNvPr id="22" name="Titre 1"/>
          <p:cNvSpPr txBox="1">
            <a:spLocks/>
          </p:cNvSpPr>
          <p:nvPr/>
        </p:nvSpPr>
        <p:spPr>
          <a:xfrm>
            <a:off x="619944" y="189149"/>
            <a:ext cx="7912495" cy="2680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000" dirty="0">
                <a:solidFill>
                  <a:schemeClr val="bg1"/>
                </a:solidFill>
              </a:rPr>
              <a:t>  </a:t>
            </a:r>
            <a:r>
              <a:rPr lang="fr-FR" sz="1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4.4. LES PROGRAMMES DE S/M NUCLÉAIRES FRANÇAIS : SNA TYPE « RUBIS » 2/4</a:t>
            </a:r>
            <a:endParaRPr lang="fr-FR" sz="2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467714" y="845096"/>
            <a:ext cx="84413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contraintes imposées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au départ conduiront à ce qui sera (et reste aujourd’hui) le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plus petit  S/M nucléaire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à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vocation militaire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au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monde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…mais  peut être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pas le moins performant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! Ce résultat sera notamment permis par l’adoption d’un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réacteur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«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compact 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»,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dans lequel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 générateur de vapeur, unique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contrairement à ce qui avait été fait sur les SNLE de la première génération,  est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installé AU DESSUS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la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cuve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. On perd en redondance mais on gagne en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COMPACITÉ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et en sécurité (l’eau primaire reste confinée dans un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ensemble cuve-échangeur « intégré »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). Cette disposition permettra de ramener à 7,60 m le diamètre du S/M : tout le reste en découlera!</a:t>
            </a:r>
            <a:endParaRPr lang="fr-FR" sz="14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123825" y="274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 descr="ds_Réacteur compac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191673"/>
            <a:ext cx="2349500" cy="1984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Tableau 11"/>
          <p:cNvGraphicFramePr>
            <a:graphicFrameLocks noGrp="1"/>
          </p:cNvGraphicFramePr>
          <p:nvPr/>
        </p:nvGraphicFramePr>
        <p:xfrm>
          <a:off x="195639" y="4149080"/>
          <a:ext cx="8774511" cy="1855698"/>
        </p:xfrm>
        <a:graphic>
          <a:graphicData uri="http://schemas.openxmlformats.org/drawingml/2006/table">
            <a:tbl>
              <a:tblPr firstRow="1" firstCol="1" bandRow="1"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tableStyleId>{21E4AEA4-8DFA-4A89-87EB-49C32662AFE0}</a:tableStyleId>
              </a:tblPr>
              <a:tblGrid>
                <a:gridCol w="22164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7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139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Longueur</a:t>
                      </a:r>
                      <a:endParaRPr lang="fr-FR" sz="1600" dirty="0">
                        <a:solidFill>
                          <a:schemeClr val="bg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662" marR="61662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73,60 m</a:t>
                      </a:r>
                      <a:endParaRPr lang="fr-FR" sz="1600" dirty="0">
                        <a:solidFill>
                          <a:schemeClr val="bg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662" marR="61662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Équipages</a:t>
                      </a:r>
                      <a:endParaRPr lang="fr-FR" sz="1600" dirty="0">
                        <a:solidFill>
                          <a:schemeClr val="bg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662" marR="61662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2 x 68 hommes</a:t>
                      </a:r>
                      <a:endParaRPr lang="fr-FR" sz="1600" dirty="0">
                        <a:solidFill>
                          <a:schemeClr val="bg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662" marR="61662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200" dirty="0"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Diamètre</a:t>
                      </a:r>
                      <a:endParaRPr lang="fr-FR" sz="1600" dirty="0">
                        <a:solidFill>
                          <a:schemeClr val="bg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662" marR="61662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7,60 m</a:t>
                      </a:r>
                      <a:endParaRPr lang="fr-FR" sz="1600" b="1" dirty="0">
                        <a:solidFill>
                          <a:schemeClr val="bg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662" marR="61662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chemeClr val="tx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Génération d’énergie</a:t>
                      </a:r>
                      <a:endParaRPr lang="fr-FR" sz="1600" b="1" dirty="0">
                        <a:solidFill>
                          <a:schemeClr val="tx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662" marR="61662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1 réacteur compact (50 MW th)</a:t>
                      </a:r>
                      <a:endParaRPr lang="fr-FR" sz="1600" b="1" dirty="0">
                        <a:solidFill>
                          <a:schemeClr val="bg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662" marR="61662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87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Déplacement (surface/plongée)</a:t>
                      </a:r>
                      <a:endParaRPr lang="fr-FR" sz="1600" dirty="0"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662" marR="61662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700" b="1" dirty="0">
                        <a:solidFill>
                          <a:schemeClr val="bg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2.400 t / 2.700 t</a:t>
                      </a:r>
                      <a:endParaRPr lang="fr-FR" sz="1600" b="1" dirty="0">
                        <a:solidFill>
                          <a:schemeClr val="bg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662" marR="61662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600" b="1" dirty="0">
                        <a:solidFill>
                          <a:schemeClr val="tx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chemeClr val="tx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Propulsion</a:t>
                      </a:r>
                      <a:endParaRPr lang="fr-FR" sz="1600" b="1" dirty="0">
                        <a:solidFill>
                          <a:schemeClr val="tx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662" marR="61662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b="1" dirty="0">
                        <a:solidFill>
                          <a:schemeClr val="bg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Un moteur électrique (7 MW)</a:t>
                      </a:r>
                      <a:endParaRPr lang="fr-FR" sz="1600" b="1" dirty="0">
                        <a:solidFill>
                          <a:schemeClr val="bg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662" marR="61662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12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700" dirty="0"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Immersion maximale</a:t>
                      </a:r>
                      <a:endParaRPr lang="fr-FR" sz="1600" dirty="0"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662" marR="61662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&gt; 300 m</a:t>
                      </a:r>
                      <a:endParaRPr lang="fr-FR" sz="1600" b="1" dirty="0">
                        <a:solidFill>
                          <a:schemeClr val="bg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662" marR="61662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500" b="1" dirty="0">
                        <a:solidFill>
                          <a:schemeClr val="tx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chemeClr val="tx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Armement</a:t>
                      </a:r>
                      <a:endParaRPr lang="fr-FR" sz="1600" b="1" dirty="0">
                        <a:solidFill>
                          <a:schemeClr val="tx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662" marR="61662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4 TLT – 18 armes (torpilles ou missiles antinavire SM 39)</a:t>
                      </a:r>
                      <a:endParaRPr lang="fr-FR" sz="1600" b="1" dirty="0">
                        <a:solidFill>
                          <a:schemeClr val="bg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662" marR="61662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6" name="ZoneTexte 25"/>
          <p:cNvSpPr txBox="1"/>
          <p:nvPr/>
        </p:nvSpPr>
        <p:spPr>
          <a:xfrm>
            <a:off x="107504" y="3680737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+mj-lt"/>
              </a:rPr>
              <a:t>            </a:t>
            </a:r>
          </a:p>
          <a:p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Les principales caractéristiques des SNA type « RUBIS » sont les suivantes</a:t>
            </a:r>
          </a:p>
        </p:txBody>
      </p:sp>
      <p:pic>
        <p:nvPicPr>
          <p:cNvPr id="2" name="Image 1" descr="http://mpanel.chez-alice.fr/dossiers/sousmar/snafr.jpg">
            <a:extLst>
              <a:ext uri="{FF2B5EF4-FFF2-40B4-BE49-F238E27FC236}">
                <a16:creationId xmlns:a16="http://schemas.microsoft.com/office/drawing/2014/main" id="{50B89043-3EAB-E87D-D12A-A10ED9DD4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34" y="2266807"/>
            <a:ext cx="5808823" cy="151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08726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87624" y="6142768"/>
            <a:ext cx="7641232" cy="504056"/>
          </a:xfrm>
          <a:solidFill>
            <a:schemeClr val="accent1">
              <a:lumMod val="7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 algn="ctr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HISTOIRE DES PROGRAMMES DE S/M NUCLÉAIRES FRANÇAIS (1960-2020)         44/72</a:t>
            </a:r>
          </a:p>
        </p:txBody>
      </p:sp>
      <p:pic>
        <p:nvPicPr>
          <p:cNvPr id="1026" name="Picture 2" descr="photo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92" y="6018967"/>
            <a:ext cx="792088" cy="722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97795"/>
            <a:ext cx="3770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180975" y="2438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-180975" y="4288795"/>
            <a:ext cx="907345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-180975" y="6269995"/>
            <a:ext cx="9925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  <a:endParaRPr kumimoji="0" lang="fr-FR" altLang="fr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420266" y="3806716"/>
            <a:ext cx="279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-28575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19944" y="1421160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377026" y="1349152"/>
            <a:ext cx="866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8765" y="3529717"/>
            <a:ext cx="8340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88513" y="4550405"/>
            <a:ext cx="8856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67714" y="1133128"/>
            <a:ext cx="8577166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411785" y="1052736"/>
            <a:ext cx="8758810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28" name="ZoneTexte 27"/>
          <p:cNvSpPr txBox="1"/>
          <p:nvPr/>
        </p:nvSpPr>
        <p:spPr>
          <a:xfrm>
            <a:off x="467714" y="804446"/>
            <a:ext cx="8361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fr-FR" sz="1400" dirty="0">
              <a:latin typeface="+mj-lt"/>
            </a:endParaRPr>
          </a:p>
          <a:p>
            <a:r>
              <a:rPr lang="fr-FR" sz="1400" b="1" dirty="0">
                <a:latin typeface="+mj-lt"/>
              </a:rPr>
              <a:t> </a:t>
            </a:r>
            <a:endParaRPr lang="fr-FR" sz="1400" dirty="0">
              <a:latin typeface="+mj-lt"/>
            </a:endParaRPr>
          </a:p>
          <a:p>
            <a:r>
              <a:rPr lang="fr-FR" sz="1400" dirty="0"/>
              <a:t> </a:t>
            </a:r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07504" y="5157192"/>
            <a:ext cx="90630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sz="1200" b="1" dirty="0">
              <a:latin typeface="+mj-lt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95536" y="5373216"/>
            <a:ext cx="8361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+mj-lt"/>
              </a:rPr>
              <a:t>                 </a:t>
            </a:r>
            <a:endParaRPr lang="fr-FR" dirty="0"/>
          </a:p>
        </p:txBody>
      </p:sp>
      <p:sp>
        <p:nvSpPr>
          <p:cNvPr id="22" name="Titre 1"/>
          <p:cNvSpPr txBox="1">
            <a:spLocks/>
          </p:cNvSpPr>
          <p:nvPr/>
        </p:nvSpPr>
        <p:spPr>
          <a:xfrm>
            <a:off x="107505" y="228600"/>
            <a:ext cx="9007920" cy="32008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07505" y="228600"/>
            <a:ext cx="893737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4.4. LES PROGRAMMES DE S/M NUCLÉAIRES  FRANÇAIS : SNA TYPE « RUBIS »  4/4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53829" y="764636"/>
            <a:ext cx="8774512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Malgré cette réduction du format, la </a:t>
            </a:r>
            <a:r>
              <a:rPr lang="fr-FR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Marine </a:t>
            </a:r>
            <a:r>
              <a:rPr lang="fr-FR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se</a:t>
            </a:r>
            <a:r>
              <a:rPr lang="fr-FR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satisfait </a:t>
            </a:r>
            <a:r>
              <a:rPr lang="fr-FR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ses </a:t>
            </a:r>
            <a:r>
              <a:rPr lang="fr-FR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six SNA</a:t>
            </a:r>
            <a:r>
              <a:rPr lang="fr-FR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plus efficaces que la douzaine de S/M classiques qui les avaient précédés</a:t>
            </a:r>
          </a:p>
          <a:p>
            <a:endParaRPr lang="fr-FR" sz="4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algn="just"/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prime abord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moqués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par les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sous-mariniers des marines alliées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(américaine,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l’US NAVY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et britannique, la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Royal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NAVY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),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partenaires d’exercices ou de missions et qui possèdent des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S/M a priori mieux armés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et de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déplacement supérieur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les SNA type « 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RUBIS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» seront progressivement admis à « 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jouer dans la cour des grands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», ce, d’autant que leurs quelques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défauts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d’origine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seront corrigés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façon assez précoce dans le cours de leur vie active. </a:t>
            </a:r>
          </a:p>
          <a:p>
            <a:pPr algn="just"/>
            <a:endParaRPr lang="fr-FR" sz="3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algn="just"/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Leur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mission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les appelant, non pas exclusivement, mais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fréquemment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sur le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théâtre méditerranéen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les SNA type « RUBIS » sont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basés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et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entretenus 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à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TOULON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. Entrés en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service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entre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1983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et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1993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ces S/M sont aujourd’hui considérés comme des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bâtiments anciens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. Les deux premiers d’entre eux, le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«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RUBIS 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»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et le « 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SAPHIR 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» ont déjà été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retirés du service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le nombre de nos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S/M nucléaire d’attaque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étant, ainsi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temporairement réduit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à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5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avec la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récente entrée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en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service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du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premier SNA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d’une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nouvelle série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le « 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SUFFREN 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»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.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quatre SNA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première génération encore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en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service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tiennent encore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vaillamment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« le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coup 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», avec un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taux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disponibilité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globalement satisfaisant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. Il faut noter que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ces S/M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comme les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SNLE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sont mis en œuvre par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deux équipages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se relayant alternativement.</a:t>
            </a:r>
            <a:endParaRPr lang="fr-FR" sz="1400" b="1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algn="just"/>
            <a:endParaRPr lang="fr-FR" sz="12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12" name="Picture 2" descr="D:\Users\Emmanuel\Documents\Nouveaux Horizons\Activités 2017\2017.Exposés Socio-culturels\Exposé 2017.02.01- SM\DocumentationIllustrations\SM-Nuc français\IPER-S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916" y="3839190"/>
            <a:ext cx="2666173" cy="18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ésultat de recherche d'images pour &quot;sna type rubis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414" y="3841854"/>
            <a:ext cx="2823342" cy="18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Users\Emmanuel\Documents\Nouveaux Horizons\Activités 2017\2017.Exposés Socio-culturels\Exposé 2017.02.01- SM\DocumentationIllustrations\SM-Nuc français\SNA-Toul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0" y="3859661"/>
            <a:ext cx="2818015" cy="18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-17713" y="5711190"/>
            <a:ext cx="9063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4 SNA type « RUBIS » à quai   à TOULON    SNA  type « RUBIS »en surface  par                 SNA type »RUBIS » au bassin</a:t>
            </a:r>
          </a:p>
          <a:p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                   à TOULON                                                    mer forte                                                         à TOULON </a:t>
            </a:r>
          </a:p>
        </p:txBody>
      </p:sp>
    </p:spTree>
    <p:extLst>
      <p:ext uri="{BB962C8B-B14F-4D97-AF65-F5344CB8AC3E}">
        <p14:creationId xmlns:p14="http://schemas.microsoft.com/office/powerpoint/2010/main" val="642496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87624" y="6021288"/>
            <a:ext cx="7857256" cy="379513"/>
          </a:xfrm>
          <a:solidFill>
            <a:schemeClr val="accent1">
              <a:lumMod val="7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 algn="ctr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HISTOIRE DES PROGRAMMES DE S/M NUCLÉAIRES FRANÇAIS (1960-2019)            46/72</a:t>
            </a:r>
          </a:p>
        </p:txBody>
      </p:sp>
      <p:pic>
        <p:nvPicPr>
          <p:cNvPr id="1026" name="Picture 2" descr="photo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39066"/>
            <a:ext cx="792088" cy="68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267865" y="5301208"/>
            <a:ext cx="8935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       </a:t>
            </a:r>
            <a:r>
              <a:rPr lang="fr-FR" sz="1200" dirty="0"/>
              <a:t>        </a:t>
            </a:r>
            <a:endParaRPr lang="fr-FR" dirty="0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97795"/>
            <a:ext cx="3770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180975" y="2438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-180975" y="4288795"/>
            <a:ext cx="907345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-180975" y="6269995"/>
            <a:ext cx="9925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  <a:endParaRPr kumimoji="0" lang="fr-FR" altLang="fr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188512" y="5035347"/>
            <a:ext cx="8797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     </a:t>
            </a:r>
            <a:endParaRPr lang="fr-FR" dirty="0"/>
          </a:p>
        </p:txBody>
      </p:sp>
      <p:sp>
        <p:nvSpPr>
          <p:cNvPr id="38" name="ZoneTexte 37"/>
          <p:cNvSpPr txBox="1"/>
          <p:nvPr/>
        </p:nvSpPr>
        <p:spPr>
          <a:xfrm>
            <a:off x="420266" y="3806716"/>
            <a:ext cx="279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-28575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19944" y="1421160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377026" y="1349152"/>
            <a:ext cx="866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>
              <a:latin typeface="+mj-lt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467714" y="1133128"/>
            <a:ext cx="8577166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411924" y="1052736"/>
            <a:ext cx="8758810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83134" y="8367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395535" y="197346"/>
            <a:ext cx="85905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PHOTOS  SNA TYPE RUBIS</a:t>
            </a:r>
          </a:p>
        </p:txBody>
      </p:sp>
      <p:pic>
        <p:nvPicPr>
          <p:cNvPr id="29" name="Picture 2" descr="Le SNA Améthyste (© MARINE NATIONALE - AUDREY AGOSTINELLI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673913"/>
            <a:ext cx="3570322" cy="23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Le SNA Casabianca (© MARINE NATIONALE - VINCENT ORSINI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5" y="1853888"/>
            <a:ext cx="3539107" cy="25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Le SNA Rubis (© MARINE NATIONALE - PERRINE GUIOT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005" y="908720"/>
            <a:ext cx="3503799" cy="23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Le SNA Rubis (© MARINE NATIONALE - PERRINE GUIOT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801" y="1853888"/>
            <a:ext cx="3559122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DFA6C265-3976-D81D-BA3C-DF7456F9CF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E5A8C066-84C7-F11E-0371-F34CD9A4C2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7E422318-71A3-3189-7760-E51C5F4469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ADB86A4-7B00-3865-872E-9FF09BBA45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03" y="4176048"/>
            <a:ext cx="1935653" cy="1908000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7421597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87624" y="6142768"/>
            <a:ext cx="7641232" cy="504056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txBody>
          <a:bodyPr>
            <a:normAutofit/>
          </a:bodyPr>
          <a:lstStyle/>
          <a:p>
            <a:pPr algn="ctr"/>
            <a:r>
              <a:rPr lang="fr-FR" sz="2000" b="1" dirty="0">
                <a:latin typeface="+mj-lt"/>
              </a:rPr>
              <a:t>HISTOIRE DES S/M NUCLÉAIRES FRANÇAIS (1960-2016)         40/</a:t>
            </a:r>
          </a:p>
        </p:txBody>
      </p:sp>
      <p:pic>
        <p:nvPicPr>
          <p:cNvPr id="1026" name="Picture 2" descr="photo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49" y="6068972"/>
            <a:ext cx="792088" cy="68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97795"/>
            <a:ext cx="3770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180975" y="2438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-180975" y="4288795"/>
            <a:ext cx="907345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-180975" y="6269995"/>
            <a:ext cx="9925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  <a:endParaRPr kumimoji="0" lang="fr-FR" altLang="fr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420266" y="3806716"/>
            <a:ext cx="279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-28575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19944" y="1421160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377026" y="1349152"/>
            <a:ext cx="866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8765" y="3529717"/>
            <a:ext cx="8340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88513" y="4550405"/>
            <a:ext cx="8856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67714" y="1133128"/>
            <a:ext cx="8577166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411785" y="1052736"/>
            <a:ext cx="8758810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28" name="ZoneTexte 27"/>
          <p:cNvSpPr txBox="1"/>
          <p:nvPr/>
        </p:nvSpPr>
        <p:spPr>
          <a:xfrm>
            <a:off x="467714" y="804446"/>
            <a:ext cx="8361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fr-FR" sz="1400" dirty="0">
              <a:latin typeface="+mj-lt"/>
            </a:endParaRPr>
          </a:p>
          <a:p>
            <a:r>
              <a:rPr lang="fr-FR" sz="1400" b="1" dirty="0">
                <a:latin typeface="+mj-lt"/>
              </a:rPr>
              <a:t> </a:t>
            </a:r>
            <a:endParaRPr lang="fr-FR" sz="1400" dirty="0">
              <a:latin typeface="+mj-lt"/>
            </a:endParaRPr>
          </a:p>
          <a:p>
            <a:r>
              <a:rPr lang="fr-FR" sz="1400" dirty="0"/>
              <a:t> </a:t>
            </a:r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07504" y="5157192"/>
            <a:ext cx="90630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sz="1200" b="1" dirty="0">
              <a:latin typeface="+mj-lt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95536" y="5373216"/>
            <a:ext cx="8361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+mj-lt"/>
              </a:rPr>
              <a:t>                 </a:t>
            </a:r>
            <a:endParaRPr lang="fr-FR" dirty="0"/>
          </a:p>
        </p:txBody>
      </p:sp>
      <p:sp>
        <p:nvSpPr>
          <p:cNvPr id="22" name="Titre 1"/>
          <p:cNvSpPr txBox="1">
            <a:spLocks/>
          </p:cNvSpPr>
          <p:nvPr/>
        </p:nvSpPr>
        <p:spPr>
          <a:xfrm>
            <a:off x="107505" y="189149"/>
            <a:ext cx="9007920" cy="26805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6167" y="97795"/>
            <a:ext cx="911783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4.5. LES PROGRAMMES DE S/M NUCLÉAIRES FRANÇAIS – SNLE TYPE « LE TRIOMPHANT » 1/9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6168" y="692696"/>
            <a:ext cx="911783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même que le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programme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des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SNA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type «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RUBIS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»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 démarré alors que le programme des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SNLE type </a:t>
            </a:r>
          </a:p>
          <a:p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«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LE REDOUTABLE 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» était encore loin de s’achever, les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études d’un SNLE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2</a:t>
            </a:r>
            <a:r>
              <a:rPr lang="fr-FR" sz="1600" b="1" baseline="300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ème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génération 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(devenu SNLE type « LE TRIOMPHANT» par la suite, sont entreprises au milieu des années 1980, alors que les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refontes M4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des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SNLE de 1</a:t>
            </a:r>
            <a:r>
              <a:rPr lang="fr-FR" sz="1600" b="1" baseline="300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ère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génération 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sont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encore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à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venir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et que le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programme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des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SNA type « RUBIS » bat son plein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. La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raison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fondamentale qui conduit  à  la décision d’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entreprendre sans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plus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attendre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ce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nouveau programme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outre, bien entendu, le fait que les SNLE en service devront à terme être remplacés ,  résulte de l’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analyse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faite à cette époque de l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’évolution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la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menace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appelée à peser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à terme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sur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tous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les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S/M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et qui  risque, en particulier,  de remettre en cause  ce qui fait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la force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et la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crédibilité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des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SNLE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vecteur  principal de notre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dissuasion nucléaire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c’est-à-dire leur</a:t>
            </a:r>
          </a:p>
          <a:p>
            <a:pPr algn="ctr"/>
            <a:endParaRPr lang="fr-FR" sz="14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algn="ctr"/>
            <a:r>
              <a:rPr lang="fr-FR" sz="2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2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INVULNÉRABILITÉ</a:t>
            </a:r>
          </a:p>
          <a:p>
            <a:pPr algn="ctr"/>
            <a:r>
              <a:rPr lang="fr-FR" sz="2000" b="1" u="sng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Or, si le </a:t>
            </a:r>
            <a:r>
              <a:rPr lang="fr-FR" sz="2000" b="1" u="sng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SNLE </a:t>
            </a:r>
            <a:r>
              <a:rPr lang="fr-FR" sz="2000" b="1" u="sng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devient </a:t>
            </a:r>
            <a:r>
              <a:rPr lang="fr-FR" sz="2000" b="1" u="sng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VULNÉRABLE</a:t>
            </a:r>
            <a:r>
              <a:rPr lang="fr-FR" sz="2000" b="1" u="sng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la </a:t>
            </a:r>
            <a:r>
              <a:rPr lang="fr-FR" sz="2000" b="1" u="sng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CRÉDIBILITÉ</a:t>
            </a:r>
            <a:r>
              <a:rPr lang="fr-FR" sz="2000" b="1" u="sng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de la </a:t>
            </a:r>
            <a:r>
              <a:rPr lang="fr-FR" sz="2000" b="1" u="sng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DISSUASION</a:t>
            </a:r>
            <a:r>
              <a:rPr lang="fr-FR" sz="2000" b="1" u="sng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s’</a:t>
            </a:r>
            <a:r>
              <a:rPr lang="fr-FR" sz="2000" b="1" u="sng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effondre</a:t>
            </a:r>
            <a:r>
              <a:rPr lang="fr-FR" sz="2000" b="1" u="sng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!</a:t>
            </a:r>
          </a:p>
          <a:p>
            <a:endParaRPr lang="fr-FR" sz="800" b="1" u="sng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r>
              <a:rPr lang="fr-FR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LA CAUSE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:  Les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performances  croissantes 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des systèmes de </a:t>
            </a:r>
            <a:r>
              <a:rPr lang="fr-FR" sz="1600" b="1" u="sng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détection sous-marine </a:t>
            </a:r>
            <a:r>
              <a:rPr lang="fr-FR" sz="1600" b="1" u="sng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utilisant l’</a:t>
            </a:r>
            <a:r>
              <a:rPr lang="fr-FR" sz="1600" b="1" u="sng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écoute passive </a:t>
            </a:r>
            <a:r>
              <a:rPr lang="fr-FR" sz="1600" b="1" u="sng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des ondes sonores de </a:t>
            </a:r>
            <a:r>
              <a:rPr lang="fr-FR" sz="1600" b="1" u="sng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basses </a:t>
            </a:r>
            <a:r>
              <a:rPr lang="fr-FR" sz="1600" b="1" u="sng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et</a:t>
            </a:r>
            <a:r>
              <a:rPr lang="fr-FR" sz="1600" b="1" u="sng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très basses fréquences 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(longue portée, faible atténuation)</a:t>
            </a:r>
          </a:p>
          <a:p>
            <a:endParaRPr lang="fr-FR" sz="700" b="1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r>
              <a:rPr lang="fr-FR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 REMÈDE   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Concevoir un SNLE qui soit :</a:t>
            </a:r>
          </a:p>
          <a:p>
            <a:endParaRPr lang="fr-FR" sz="3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Ultra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– </a:t>
            </a:r>
            <a:r>
              <a:rPr lang="fr-FR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silencieux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…..donc </a:t>
            </a:r>
            <a:r>
              <a:rPr lang="fr-FR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INDÉTECTABLE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Capable de </a:t>
            </a:r>
            <a:r>
              <a:rPr lang="fr-FR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plonger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nettement </a:t>
            </a:r>
            <a:r>
              <a:rPr lang="fr-FR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plus profondément 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que son prédécesseur</a:t>
            </a:r>
            <a:r>
              <a:rPr lang="fr-FR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*</a:t>
            </a:r>
            <a:endParaRPr lang="fr-FR" sz="16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Capable de lancer des </a:t>
            </a:r>
            <a:r>
              <a:rPr lang="fr-FR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missiles MSBS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dotés d’une </a:t>
            </a:r>
            <a:r>
              <a:rPr lang="fr-FR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portée très supérieure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à celle du </a:t>
            </a:r>
            <a:r>
              <a:rPr lang="fr-FR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missiles M4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*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Ces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deux  dernières orientations  permettant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d’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augmenter considérablement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volume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la meule </a:t>
            </a:r>
          </a:p>
          <a:p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                       de foin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(les espaces sous-marins) dans laquelle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se cache l’aiguille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(le SNLE) ! </a:t>
            </a:r>
          </a:p>
          <a:p>
            <a:endParaRPr lang="fr-FR" sz="1200" b="1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000" b="1" dirty="0">
              <a:latin typeface="+mj-lt"/>
            </a:endParaRPr>
          </a:p>
          <a:p>
            <a:r>
              <a:rPr lang="fr-FR" sz="1600" b="1" dirty="0">
                <a:solidFill>
                  <a:srgbClr val="FFFF00"/>
                </a:solidFill>
                <a:latin typeface="+mj-lt"/>
              </a:rPr>
              <a:t>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1490112"/>
              </p:ext>
            </p:extLst>
          </p:nvPr>
        </p:nvGraphicFramePr>
        <p:xfrm>
          <a:off x="2555776" y="2997869"/>
          <a:ext cx="3816424" cy="463286"/>
        </p:xfrm>
        <a:graphic>
          <a:graphicData uri="http://schemas.openxmlformats.org/drawingml/2006/table">
            <a:tbl>
              <a:tblPr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tblPr>
              <a:tblGrid>
                <a:gridCol w="38164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3286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rgbClr val="FF0000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INVULNÉRABILITÉ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au 17"/>
          <p:cNvGraphicFramePr>
            <a:graphicFrameLocks noGrp="1"/>
          </p:cNvGraphicFramePr>
          <p:nvPr/>
        </p:nvGraphicFramePr>
        <p:xfrm>
          <a:off x="1162980" y="6165304"/>
          <a:ext cx="7881900" cy="504056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788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HISTOIRE DES PROGRAMMES DE S/M NUCLÉAIRE FRANÇAIS (1960-2019)                     47/72</a:t>
                      </a:r>
                    </a:p>
                  </a:txBody>
                  <a:tcPr>
                    <a:lnB w="38100" cmpd="sng">
                      <a:noFill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7949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87624" y="6163641"/>
            <a:ext cx="7641232" cy="398296"/>
          </a:xfrm>
          <a:solidFill>
            <a:schemeClr val="accent1">
              <a:lumMod val="7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rmAutofit fontScale="85000" lnSpcReduction="10000"/>
          </a:bodyPr>
          <a:lstStyle/>
          <a:p>
            <a:pPr algn="ctr"/>
            <a:r>
              <a:rPr lang="fr-FR" sz="20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                 </a:t>
            </a:r>
            <a:r>
              <a:rPr lang="fr-FR" sz="2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LES  S/M NUCLÉAIRES FRANÇAIS (1960-2022)                       3</a:t>
            </a:r>
          </a:p>
        </p:txBody>
      </p:sp>
      <p:pic>
        <p:nvPicPr>
          <p:cNvPr id="1026" name="Picture 2" descr="photo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44" y="6060487"/>
            <a:ext cx="800472" cy="68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97795"/>
            <a:ext cx="3770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180975" y="2438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-180975" y="4288795"/>
            <a:ext cx="907345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-180975" y="6269995"/>
            <a:ext cx="9925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  <a:endParaRPr kumimoji="0" lang="fr-FR" altLang="fr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420266" y="3806716"/>
            <a:ext cx="279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-28575" y="2459995"/>
            <a:ext cx="1146468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19944" y="1421160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377026" y="1349152"/>
            <a:ext cx="866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8765" y="3529717"/>
            <a:ext cx="8340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88513" y="4550405"/>
            <a:ext cx="8856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67714" y="1133128"/>
            <a:ext cx="8577166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411785" y="1052736"/>
            <a:ext cx="8758810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28575" y="136034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3131840" y="97795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    </a:t>
            </a:r>
          </a:p>
        </p:txBody>
      </p:sp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2199926"/>
              </p:ext>
            </p:extLst>
          </p:nvPr>
        </p:nvGraphicFramePr>
        <p:xfrm>
          <a:off x="683568" y="2690680"/>
          <a:ext cx="7848872" cy="2610528"/>
        </p:xfrm>
        <a:graphic>
          <a:graphicData uri="http://schemas.openxmlformats.org/drawingml/2006/table">
            <a:tbl>
              <a:tblPr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tableStyleId>{69C7853C-536D-4A76-A0AE-DD22124D55A5}</a:tableStyleId>
              </a:tblPr>
              <a:tblGrid>
                <a:gridCol w="78488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10528">
                <a:tc>
                  <a:txBody>
                    <a:bodyPr/>
                    <a:lstStyle/>
                    <a:p>
                      <a:pPr algn="ctr"/>
                      <a:r>
                        <a:rPr lang="fr-FR" sz="4400" b="1" dirty="0">
                          <a:solidFill>
                            <a:schemeClr val="bg1"/>
                          </a:solidFill>
                          <a:effectLst>
                            <a:outerShdw blurRad="50800" dist="38100" dir="10800000" algn="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DEUXIÉME PARTIE</a:t>
                      </a:r>
                    </a:p>
                    <a:p>
                      <a:pPr algn="ctr"/>
                      <a:r>
                        <a:rPr kumimoji="0" lang="fr-FR" sz="3200" b="1" kern="1200" dirty="0">
                          <a:solidFill>
                            <a:schemeClr val="dk1"/>
                          </a:solidFill>
                          <a:effectLst>
                            <a:outerShdw blurRad="50800" dist="38100" dir="10800000" algn="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Les programmes de S/M nucléaires français de la fin des années 1950 à nos jours</a:t>
                      </a:r>
                      <a:endParaRPr lang="fr-FR" sz="3200" b="1" dirty="0">
                        <a:solidFill>
                          <a:schemeClr val="bg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8" name="Picture 2" descr="D:\Users\Emmanuel\Documents\Défense -  DGA - Naval Group-Industrie\Photos et docs Défense\Sous-marins\SNA type Suffren\Suffren en surface.jpg">
            <a:extLst>
              <a:ext uri="{FF2B5EF4-FFF2-40B4-BE49-F238E27FC236}">
                <a16:creationId xmlns:a16="http://schemas.microsoft.com/office/drawing/2014/main" id="{72745B9B-F504-9418-DC4F-651E0A023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967" y="114451"/>
            <a:ext cx="3348000" cy="223200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http://sous.marins.musees.free.fr/images/stories/sous-marins/France/Redoutable/redoiutable%20en%20mer009.jpg">
            <a:extLst>
              <a:ext uri="{FF2B5EF4-FFF2-40B4-BE49-F238E27FC236}">
                <a16:creationId xmlns:a16="http://schemas.microsoft.com/office/drawing/2014/main" id="{07381EDE-FDA1-65A0-C924-FEB7DA777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0027"/>
            <a:ext cx="3474410" cy="22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E630853-E137-7C2A-6912-06E8C39CF38B}"/>
              </a:ext>
            </a:extLst>
          </p:cNvPr>
          <p:cNvSpPr txBox="1"/>
          <p:nvPr/>
        </p:nvSpPr>
        <p:spPr>
          <a:xfrm>
            <a:off x="619944" y="2332487"/>
            <a:ext cx="3474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b="1" dirty="0">
                <a:latin typeface="+mj-lt"/>
              </a:rPr>
              <a:t>    </a:t>
            </a:r>
            <a:r>
              <a:rPr lang="fr-FR" sz="16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SNLE     « LE  REDOUTABLE » (1969</a:t>
            </a:r>
            <a:r>
              <a:rPr lang="fr-FR" sz="16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) 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D089BC3-CB9F-2A0E-E232-C8C0714763BB}"/>
              </a:ext>
            </a:extLst>
          </p:cNvPr>
          <p:cNvSpPr txBox="1"/>
          <p:nvPr/>
        </p:nvSpPr>
        <p:spPr>
          <a:xfrm>
            <a:off x="5180871" y="2298049"/>
            <a:ext cx="3513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b="1" dirty="0">
                <a:latin typeface="+mj-lt"/>
              </a:rPr>
              <a:t>      SNA « SUFFREN » (2021)</a:t>
            </a:r>
          </a:p>
        </p:txBody>
      </p:sp>
    </p:spTree>
    <p:extLst>
      <p:ext uri="{BB962C8B-B14F-4D97-AF65-F5344CB8AC3E}">
        <p14:creationId xmlns:p14="http://schemas.microsoft.com/office/powerpoint/2010/main" val="21697952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96094" y="6148771"/>
            <a:ext cx="7738658" cy="504056"/>
          </a:xfrm>
          <a:solidFill>
            <a:schemeClr val="accent1">
              <a:lumMod val="7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HISTOIRE DES PROGRAMMES DE S/M NUCLÉAIRES FRANÇAIS (1960-2019)    48/72</a:t>
            </a:r>
          </a:p>
        </p:txBody>
      </p:sp>
      <p:pic>
        <p:nvPicPr>
          <p:cNvPr id="1026" name="Picture 2" descr="photo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06" y="6060487"/>
            <a:ext cx="792088" cy="68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97795"/>
            <a:ext cx="3770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180975" y="2438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-180975" y="4288795"/>
            <a:ext cx="907345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-180975" y="6269995"/>
            <a:ext cx="9925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  <a:endParaRPr kumimoji="0" lang="fr-FR" altLang="fr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420266" y="3806716"/>
            <a:ext cx="279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-28575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19944" y="1421160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619944" y="-102260"/>
            <a:ext cx="866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8765" y="3529717"/>
            <a:ext cx="8340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88513" y="4550405"/>
            <a:ext cx="8856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67714" y="1133128"/>
            <a:ext cx="8577166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411785" y="1052736"/>
            <a:ext cx="8758810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28" name="ZoneTexte 27"/>
          <p:cNvSpPr txBox="1"/>
          <p:nvPr/>
        </p:nvSpPr>
        <p:spPr>
          <a:xfrm>
            <a:off x="467714" y="804446"/>
            <a:ext cx="8361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fr-FR" sz="1400" dirty="0">
              <a:latin typeface="+mj-lt"/>
            </a:endParaRPr>
          </a:p>
          <a:p>
            <a:r>
              <a:rPr lang="fr-FR" sz="1400" b="1" dirty="0">
                <a:latin typeface="+mj-lt"/>
              </a:rPr>
              <a:t> </a:t>
            </a:r>
            <a:endParaRPr lang="fr-FR" sz="1400" dirty="0">
              <a:latin typeface="+mj-lt"/>
            </a:endParaRPr>
          </a:p>
          <a:p>
            <a:r>
              <a:rPr lang="fr-FR" sz="1400" dirty="0"/>
              <a:t> </a:t>
            </a:r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07504" y="5157192"/>
            <a:ext cx="90630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sz="1200" b="1" dirty="0">
              <a:latin typeface="+mj-lt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95536" y="5373216"/>
            <a:ext cx="8361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+mj-lt"/>
              </a:rPr>
              <a:t>                 </a:t>
            </a:r>
            <a:endParaRPr lang="fr-FR" dirty="0"/>
          </a:p>
        </p:txBody>
      </p:sp>
      <p:sp>
        <p:nvSpPr>
          <p:cNvPr id="22" name="Titre 1"/>
          <p:cNvSpPr txBox="1">
            <a:spLocks/>
          </p:cNvSpPr>
          <p:nvPr/>
        </p:nvSpPr>
        <p:spPr>
          <a:xfrm>
            <a:off x="107505" y="189149"/>
            <a:ext cx="9007920" cy="2680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pPr algn="l"/>
            <a:r>
              <a:rPr lang="fr-FR" sz="1800" dirty="0">
                <a:solidFill>
                  <a:schemeClr val="bg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4.5. LES PROGRAMMES DE S/M NUCLÉAIRES FRANÇAIS– SNLE TYPE LE « TRIOMPHANT »    2/9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88512" y="692696"/>
            <a:ext cx="877451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 plan de travail peut paraître simple sur le papier. Il s’agissait  schématiquement :</a:t>
            </a:r>
          </a:p>
          <a:p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concevoir un SNLE aux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formes  optimales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minorant les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bruits d’origine hydro dynamique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(propulseur inclus)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développer un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nouvel acier de coque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aux caractéristiques suffisantes pour permettre de plonger à l’immersion visée, en conservant un coefficient de sécurité suffisant -&gt;  OK, mais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soudage  difficile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chauffage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)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faire travailler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tous les industriels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concernés pour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minorer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jusqu’à obtention des niveaux spécifiés, les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vibrations émises par les machines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toutes natures à installer à bord (et elles sont nombreuses !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  <a:endParaRPr lang="fr-FR" sz="14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d’étudier les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dispositions architecturales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permettant de  «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filtrer 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»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efficacement les vibrations résiduelles 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émises par ces machines dans leur trajet vers la coque  (suspensions automobiles ou ferroviaires améliorées !)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d’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appliquer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aux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tuyautages véhiculant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des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fluides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(huile, eau, vapeur…) des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règles de tracé et de vitesse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circulation des fluides propres à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éviter les vibrations de ces tuyaux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etc…etc…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SANS OUBLIER de dessiner des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tubes lance-missiles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aptes à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recevoir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dans un premier temps le missile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MSBS M4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armant les plus récents des SNLE type « LE REDOUTABLE », mais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aussi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lorsqu’il serait disponible, le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futur missile MSBS M5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pour lequel, d’un commun accord, la DGA et l’Aérospatiale fixèrent, très en amont et conjointement, une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enveloppe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de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masse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de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diamètre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et de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longueur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ainsi que des objectifs de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sécurité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et de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performances</a:t>
            </a:r>
          </a:p>
          <a:p>
            <a:endParaRPr lang="fr-FR" sz="1400" b="1" dirty="0">
              <a:latin typeface="+mj-lt"/>
            </a:endParaRPr>
          </a:p>
        </p:txBody>
      </p:sp>
      <p:pic>
        <p:nvPicPr>
          <p:cNvPr id="2" name="Picture 2" descr="D:\Users\Emmanuel\Documents\Défense -  DGA - DCNS\Photos et docs Défense\Sous-marins\SNLE type Triomphant\SNLE 2G.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46" y="3937396"/>
            <a:ext cx="2668321" cy="16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Users\Emmanuel\Documents\Nouveaux Horizons\Activités 2017\2017.Exposés Socio-culturels\Exposé 2017.02.01- SM\DocumentationIllustrations\SM-Nuc français\TL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5" y="3931498"/>
            <a:ext cx="1769856" cy="16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Users\Emmanuel\Documents\Nouveaux Horizons\Activités 2017\2017.Exposés Socio-culturels\Exposé 2017.02.01- SM\DocumentationIllustrations\SM-Nuc français\suspensi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958" y="3991382"/>
            <a:ext cx="1501808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377026" y="5373216"/>
            <a:ext cx="8911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+mj-lt"/>
              </a:rPr>
              <a:t> </a:t>
            </a:r>
          </a:p>
          <a:p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« Maquette » numérique pour étude des formes     Principe de suspension de grosses        Les missiles MSBS M4 dans le SNLE type  « R »,                                                                                                                                                              </a:t>
            </a:r>
          </a:p>
          <a:p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                       de carène                                          machines sur châssis tubulaire rigide       et les SNLE  type « Triomphant »   (à droite le</a:t>
            </a:r>
          </a:p>
          <a:p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                                                                                                                                                                          missile M5 à même échelle)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3350838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87624" y="6142768"/>
            <a:ext cx="7641232" cy="388837"/>
          </a:xfrm>
          <a:solidFill>
            <a:schemeClr val="accent1">
              <a:lumMod val="7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 algn="ctr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HISTOIRE DES PROGRAMMES DE S/M NUCLÉAIRES FRANÇAIS (1960-2019)         49/72</a:t>
            </a:r>
          </a:p>
        </p:txBody>
      </p:sp>
      <p:pic>
        <p:nvPicPr>
          <p:cNvPr id="1026" name="Picture 2" descr="photo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92" y="6021289"/>
            <a:ext cx="792088" cy="72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97795"/>
            <a:ext cx="3770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180975" y="2438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-180975" y="4288795"/>
            <a:ext cx="907345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-180975" y="6269995"/>
            <a:ext cx="9925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  <a:endParaRPr kumimoji="0" lang="fr-FR" altLang="fr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420266" y="3806716"/>
            <a:ext cx="279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-28575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19944" y="1421160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619944" y="-102260"/>
            <a:ext cx="866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8765" y="3529717"/>
            <a:ext cx="8340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88513" y="4550405"/>
            <a:ext cx="8856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67714" y="1133128"/>
            <a:ext cx="8577166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467714" y="1052736"/>
            <a:ext cx="8758810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28" name="ZoneTexte 27"/>
          <p:cNvSpPr txBox="1"/>
          <p:nvPr/>
        </p:nvSpPr>
        <p:spPr>
          <a:xfrm>
            <a:off x="107504" y="804446"/>
            <a:ext cx="87213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fr-FR" sz="1400" dirty="0">
              <a:latin typeface="+mj-lt"/>
            </a:endParaRPr>
          </a:p>
          <a:p>
            <a:r>
              <a:rPr lang="fr-FR" sz="1400" b="1" dirty="0">
                <a:latin typeface="+mj-lt"/>
              </a:rPr>
              <a:t> </a:t>
            </a:r>
            <a:endParaRPr lang="fr-FR" sz="1400" dirty="0">
              <a:latin typeface="+mj-lt"/>
            </a:endParaRPr>
          </a:p>
          <a:p>
            <a:r>
              <a:rPr lang="fr-FR" sz="1400" dirty="0"/>
              <a:t> </a:t>
            </a:r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07504" y="5157192"/>
            <a:ext cx="90630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sz="1200" b="1" dirty="0">
              <a:latin typeface="+mj-lt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95536" y="5373216"/>
            <a:ext cx="8361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+mj-lt"/>
              </a:rPr>
              <a:t>                 </a:t>
            </a:r>
            <a:endParaRPr lang="fr-FR" dirty="0"/>
          </a:p>
        </p:txBody>
      </p:sp>
      <p:sp>
        <p:nvSpPr>
          <p:cNvPr id="22" name="Titre 1"/>
          <p:cNvSpPr txBox="1">
            <a:spLocks/>
          </p:cNvSpPr>
          <p:nvPr/>
        </p:nvSpPr>
        <p:spPr>
          <a:xfrm>
            <a:off x="107505" y="189149"/>
            <a:ext cx="9007920" cy="2680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pPr algn="l"/>
            <a:r>
              <a:rPr lang="fr-FR" sz="1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4.5</a:t>
            </a:r>
            <a:r>
              <a:rPr lang="fr-FR" sz="2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  <a:r>
              <a:rPr lang="fr-FR" sz="1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LES PROGRAMMES DE S/M NUCLÉAIRES FRANÇAIS– SNLE TYPE LE « TRIOMPHANT »    3/9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07505" y="620688"/>
            <a:ext cx="89373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L’obtention des objectifs listés sur la planche précédente nécessita , notamment sur le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volet relatif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à l’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obtention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la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« DISCRÉTION ACOUSTIQUE »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un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travail colossal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qui devait durer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5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à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6 ans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et mobiliser un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nombre considérable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d’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ingénieurs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de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techniciens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d’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informaticiens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 et des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moyens non moins considérables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calcul,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d’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essais ou de simulation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chez tous les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industriels coopérants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ou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sous-traitants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à commencer par la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DCN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architecte et constructeur du SNLE. Les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dépenses associées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à ces études et développements furent à l’échelle de ce gigantesque effort (car «  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Les plantes vertes ne poussent que si on les arrose !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*»).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travail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qui se devait d’être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exhaustif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sous peine de voir le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résultat global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compromis par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une seule défaillance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représenta pour la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2</a:t>
            </a:r>
            <a:r>
              <a:rPr lang="fr-FR" sz="1400" b="1" baseline="300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ème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génération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des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SNLE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un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« bond » technologique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d’ampleur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comparable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quoique par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nature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très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différent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 à celui qu’avait représenté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 développement de la propulsion nucléaire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pour la 1</a:t>
            </a:r>
            <a:r>
              <a:rPr lang="fr-FR" sz="1400" b="1" baseline="30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ère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génération. C’était cependant la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condition indispensable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pour remettre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à niveau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qualités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nos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SNLE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. Notons au passage que la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transposition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d’une partie de ces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acquis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aux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S/M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«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classiques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»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explique pour une large part le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succès actuel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nos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exportations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dans ce domaine. Voici le nouveau SNLE, tel qu’il se présentait à un stade suffisamment avancé des études, et ses principales caractéristiques :</a:t>
            </a:r>
          </a:p>
        </p:txBody>
      </p:sp>
      <p:pic>
        <p:nvPicPr>
          <p:cNvPr id="1027" name="Picture 3" descr="D:\Users\Emmanuel\Documents\Nouveaux Horizons\Activités 2017\2017.Exposés Socio-culturels\Exposé 2017.02.01- SM\DocumentationIllustrations\SM-Nuc français\ecorche-snl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88" y="3277131"/>
            <a:ext cx="7486569" cy="15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107505" y="4858182"/>
          <a:ext cx="8937374" cy="13130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6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64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1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76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85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643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542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453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8850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81553"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Longueur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Diamètre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Déplacement</a:t>
                      </a:r>
                    </a:p>
                    <a:p>
                      <a:pPr algn="ctr"/>
                      <a:r>
                        <a:rPr lang="fr-FR" sz="1200" dirty="0"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plongée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Vitesse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Immersion</a:t>
                      </a:r>
                    </a:p>
                    <a:p>
                      <a:r>
                        <a:rPr lang="fr-FR" sz="1200" dirty="0"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maximale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Équipages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Réacteur</a:t>
                      </a:r>
                    </a:p>
                    <a:p>
                      <a:r>
                        <a:rPr lang="fr-FR" sz="1200" dirty="0"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nucléaire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Propulsion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Missiles</a:t>
                      </a:r>
                    </a:p>
                    <a:p>
                      <a:pPr algn="ctr"/>
                      <a:r>
                        <a:rPr lang="fr-FR" sz="1200" dirty="0"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MSBS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Armement </a:t>
                      </a:r>
                    </a:p>
                    <a:p>
                      <a:r>
                        <a:rPr lang="fr-FR" sz="1200" dirty="0"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défensif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1553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138 m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12,50 m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14.200  t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&gt;</a:t>
                      </a:r>
                      <a:r>
                        <a:rPr lang="fr-FR" sz="1400" b="1" baseline="0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 25 </a:t>
                      </a:r>
                      <a:r>
                        <a:rPr lang="fr-FR" sz="1400" b="1" baseline="0" dirty="0" err="1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noeuds</a:t>
                      </a:r>
                      <a:endParaRPr lang="fr-FR" sz="1400" b="1" dirty="0">
                        <a:solidFill>
                          <a:schemeClr val="bg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&gt;300 m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2x111 hommes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Compact</a:t>
                      </a:r>
                    </a:p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150 </a:t>
                      </a:r>
                      <a:r>
                        <a:rPr lang="fr-FR" sz="1400" b="1" dirty="0" err="1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MWth</a:t>
                      </a:r>
                      <a:endParaRPr lang="fr-FR" b="1" dirty="0">
                        <a:solidFill>
                          <a:schemeClr val="bg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2 turbines</a:t>
                      </a:r>
                    </a:p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30 MW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16 M 45</a:t>
                      </a:r>
                    </a:p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Puis</a:t>
                      </a:r>
                    </a:p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M 51 </a:t>
                      </a:r>
                      <a:endParaRPr lang="fr-FR" sz="1200" b="1" dirty="0">
                        <a:solidFill>
                          <a:schemeClr val="bg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4 TLT</a:t>
                      </a:r>
                    </a:p>
                    <a:p>
                      <a:pPr algn="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Torpilles et miss. SM 39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ZoneTexte 9"/>
          <p:cNvSpPr txBox="1"/>
          <p:nvPr/>
        </p:nvSpPr>
        <p:spPr>
          <a:xfrm>
            <a:off x="1259632" y="6515273"/>
            <a:ext cx="749704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500" b="1" dirty="0">
              <a:latin typeface="+mj-lt"/>
            </a:endParaRPr>
          </a:p>
          <a:p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* Jean TOUFFAIT (Maître d’œuvre COELACANTHE n°3)</a:t>
            </a:r>
          </a:p>
        </p:txBody>
      </p:sp>
      <p:pic>
        <p:nvPicPr>
          <p:cNvPr id="26" name="Picture 2" descr="photo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92" y="6040760"/>
            <a:ext cx="792088" cy="720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42737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87624" y="6156527"/>
            <a:ext cx="7641232" cy="368818"/>
          </a:xfrm>
          <a:solidFill>
            <a:schemeClr val="accent1">
              <a:lumMod val="7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 algn="ctr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HISTOIRE DES PROGRAMMES DE S/M NUCLÉAIRES FRANÇAIS (1960-2019)         50/72</a:t>
            </a:r>
          </a:p>
        </p:txBody>
      </p:sp>
      <p:pic>
        <p:nvPicPr>
          <p:cNvPr id="1026" name="Picture 2" descr="photo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92" y="5970752"/>
            <a:ext cx="792088" cy="770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97795"/>
            <a:ext cx="3770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180975" y="2438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-180975" y="4288795"/>
            <a:ext cx="907345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-125398" y="6180260"/>
            <a:ext cx="9925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  <a:endParaRPr kumimoji="0" lang="fr-FR" altLang="fr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420266" y="3806716"/>
            <a:ext cx="279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-28575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19944" y="1421160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619944" y="-102260"/>
            <a:ext cx="866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8765" y="3529717"/>
            <a:ext cx="8340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88513" y="4550405"/>
            <a:ext cx="8856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67714" y="1133128"/>
            <a:ext cx="8577166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411785" y="1052736"/>
            <a:ext cx="8758810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28" name="ZoneTexte 27"/>
          <p:cNvSpPr txBox="1"/>
          <p:nvPr/>
        </p:nvSpPr>
        <p:spPr>
          <a:xfrm>
            <a:off x="467714" y="804446"/>
            <a:ext cx="8361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fr-FR" sz="1400" dirty="0">
              <a:latin typeface="+mj-lt"/>
            </a:endParaRPr>
          </a:p>
          <a:p>
            <a:r>
              <a:rPr lang="fr-FR" sz="1400" b="1" dirty="0">
                <a:latin typeface="+mj-lt"/>
              </a:rPr>
              <a:t> </a:t>
            </a:r>
            <a:endParaRPr lang="fr-FR" sz="1400" dirty="0">
              <a:latin typeface="+mj-lt"/>
            </a:endParaRPr>
          </a:p>
          <a:p>
            <a:r>
              <a:rPr lang="fr-FR" sz="1400" dirty="0"/>
              <a:t> </a:t>
            </a:r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07504" y="5157192"/>
            <a:ext cx="90630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sz="1200" b="1" dirty="0">
              <a:latin typeface="+mj-lt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95536" y="5373216"/>
            <a:ext cx="8361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+mj-lt"/>
              </a:rPr>
              <a:t>                 </a:t>
            </a:r>
            <a:endParaRPr lang="fr-FR" dirty="0"/>
          </a:p>
        </p:txBody>
      </p:sp>
      <p:sp>
        <p:nvSpPr>
          <p:cNvPr id="22" name="Titre 1"/>
          <p:cNvSpPr txBox="1">
            <a:spLocks/>
          </p:cNvSpPr>
          <p:nvPr/>
        </p:nvSpPr>
        <p:spPr>
          <a:xfrm>
            <a:off x="107505" y="189149"/>
            <a:ext cx="9007920" cy="2680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pPr algn="l"/>
            <a:r>
              <a:rPr lang="fr-FR" sz="1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4.5. LES PROGRAMMES DE S/M NUCLÉAIRES FRANÇAIS– SNLE TYPE LE « TRIOMPHANT »  4/9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07504" y="620688"/>
            <a:ext cx="903649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caractéristiques dimensionnelles 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SNLE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type « 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 TRIOMPHANT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», plus longs et plus gros que leurs prédécesseurs, ne permettaient plus d’envisager leur construction dans les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infrastructures  existantes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et, par ailleurs , industriellement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dépassées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de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DCN CHERBOURG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. Il fut donc décidé de réaliser, dans le courant de la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décennie 1980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un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nouveau complexe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construction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S/M, 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constitué de 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Un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hall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grandes dimensions dans lequel le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S/M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sera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assemblé 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en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position horizontale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à partir de tronçons cylindriques préalablement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pré-équipés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puis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soudés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entre eux.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ateliers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organisés par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spécialité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(coque, tôlerie, chaudronnerie, électricité, électronique, peinture etc…)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Un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atelier nucléaire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pouvant être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relié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au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compartiment réacteur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du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S/M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constituant avec lui une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enceinte étanche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Un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dispositif de mise à l’eau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disposé dans l’axe de la nef, constitué d’un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bassin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pouvant, via un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bateau-porte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, être mis en communication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avec la mer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et d’une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barge immergeable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capable de supporter le poids du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S/M achevé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mais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hors d’eau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en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position haute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et assurant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la mise à flot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celui-ci lorsqu’elle est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coulée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Enfin, un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système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« 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marcheurs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»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capables, lorsqu’il sont assemblés par paires en nombre suffisant, de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transporter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toute charge lourde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y compris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S/M achevé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sur tout sol plan et dur (à un train de sénateur, il est vrai !)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4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1027" name="Picture 3" descr="D:\Users\Emmanuel\Documents\Vie professionnelle ED\Photos vie professionnelle ED\Tronçons.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918" y="3460795"/>
            <a:ext cx="1710295" cy="201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Users\Emmanuel\Documents\Vie professionnelle ED\Photos vie professionnelle ED\Mise à l'ea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119" y="4896527"/>
            <a:ext cx="1842583" cy="12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Users\Emmanuel\Documents\Vie professionnelle ED\Photos vie professionnelle ED\Chantier S-M de Cherbour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79" y="3515040"/>
            <a:ext cx="3211339" cy="22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Users\Emmanuel\Documents\Vie professionnelle ED\Photos vie professionnelle ED\Cuve réacteur S-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606" y="3515040"/>
            <a:ext cx="2527580" cy="16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2035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hoto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92" y="6174961"/>
            <a:ext cx="792088" cy="68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97795"/>
            <a:ext cx="3770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180975" y="2438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-180975" y="4288795"/>
            <a:ext cx="907345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-180975" y="6269995"/>
            <a:ext cx="9925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  <a:endParaRPr kumimoji="0" lang="fr-FR" altLang="fr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420266" y="3806716"/>
            <a:ext cx="279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-28575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19944" y="1421160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619944" y="-102260"/>
            <a:ext cx="866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8765" y="3529717"/>
            <a:ext cx="8340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88513" y="4550405"/>
            <a:ext cx="8856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67714" y="1133128"/>
            <a:ext cx="8577166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411785" y="1052736"/>
            <a:ext cx="8758810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28" name="ZoneTexte 27"/>
          <p:cNvSpPr txBox="1"/>
          <p:nvPr/>
        </p:nvSpPr>
        <p:spPr>
          <a:xfrm>
            <a:off x="107503" y="804446"/>
            <a:ext cx="900792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construction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du «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TRIOMPHANT 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»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débute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en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1987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. L’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hypothèse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qui prévaut alors (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nul n’imagine la dislocation proche de l’URSS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) est celle de la construction d’une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série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6 S/M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comme ce fut le cas pour la génération précédente.</a:t>
            </a:r>
          </a:p>
          <a:p>
            <a:endParaRPr lang="fr-FR" sz="14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13 juillet 1993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sous une pluie typiquement cherbourgeoise, le «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TRIOMPHANT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» est déplacé vers le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dispositif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mise à l’eau.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C’est la première fois qu’il apparait en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pleine lumière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(?)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et dans toute sa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majesté.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C’est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beau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et même un peu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émouvant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mais très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humide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et d’une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grande lenteur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(rien à voir avec les lancements d’antan !).</a:t>
            </a:r>
            <a:endParaRPr lang="fr-FR" sz="14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r>
              <a:rPr lang="fr-FR" sz="14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07504" y="5157192"/>
            <a:ext cx="90630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sz="1200" b="1" dirty="0">
              <a:latin typeface="+mj-lt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95536" y="5373216"/>
            <a:ext cx="8361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+mj-lt"/>
              </a:rPr>
              <a:t>                 </a:t>
            </a:r>
            <a:endParaRPr lang="fr-FR" dirty="0"/>
          </a:p>
        </p:txBody>
      </p:sp>
      <p:sp>
        <p:nvSpPr>
          <p:cNvPr id="22" name="Titre 1"/>
          <p:cNvSpPr txBox="1">
            <a:spLocks/>
          </p:cNvSpPr>
          <p:nvPr/>
        </p:nvSpPr>
        <p:spPr>
          <a:xfrm>
            <a:off x="107505" y="189149"/>
            <a:ext cx="9007920" cy="2680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pPr algn="l"/>
            <a:r>
              <a:rPr lang="fr-FR" sz="1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4.5</a:t>
            </a:r>
            <a:r>
              <a:rPr lang="fr-FR" sz="2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  <a:r>
              <a:rPr lang="fr-FR" sz="1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LES PROGRAMMES DE S/M NUCLÉAIRES FRANÇAIS– SNLE TYPE LE « TRIOMPHANT »  5/9</a:t>
            </a:r>
          </a:p>
        </p:txBody>
      </p:sp>
      <p:pic>
        <p:nvPicPr>
          <p:cNvPr id="2050" name="Picture 2" descr="D:\Users\Emmanuel\Documents\Vie professionnelle ED\Photos vie professionnelle ED\MOP_0006 copi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683" y="2230215"/>
            <a:ext cx="3358069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Users\Emmanuel\Documents\Vie professionnelle ED\Photos vie professionnelle ED\Mise à l'eau.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836" y="2477374"/>
            <a:ext cx="2902684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Users\Emmanuel\Documents\Vie professionnelle ED\Photos vie professionnelle ED\MOP_00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94" y="4035517"/>
            <a:ext cx="216711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Users\Emmanuel\Documents\Nouveaux Horizons\Activités 2017\2017.Exposés Socio-culturels\Exposé 2017.02.01- SM\DocumentationIllustrations\SM-Nuc français\Mise à l'eau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08" y="2298691"/>
            <a:ext cx="2466975" cy="184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-828600" y="5434191"/>
            <a:ext cx="99440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+mj-lt"/>
              </a:rPr>
              <a:t>                                                                                                                                                                              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13 juillet 1993 - CHERBOURG</a:t>
            </a:r>
          </a:p>
          <a:p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                                                                                    Déplacement du « TRIOMPHANT », reposant sur deux lignes de 18 « marcheurs »               </a:t>
            </a:r>
          </a:p>
          <a:p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                                                                                    chacune, du hall de construction vers le dispositif de mise à l’eau  (où il repose, à</a:t>
            </a:r>
          </a:p>
          <a:p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                                                                                                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droite, sur une ligne de tins), sous une pluie battante.</a:t>
            </a:r>
            <a:endParaRPr lang="fr-FR" sz="16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endParaRPr lang="fr-FR" sz="1400" b="1" dirty="0">
              <a:latin typeface="+mj-lt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205477" y="5159297"/>
            <a:ext cx="2839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+mj-lt"/>
              </a:rPr>
              <a:t>                   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545195" y="6210908"/>
            <a:ext cx="7211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                                                                                                        </a:t>
            </a:r>
          </a:p>
        </p:txBody>
      </p:sp>
      <p:sp>
        <p:nvSpPr>
          <p:cNvPr id="11" name="Sous-titre 10"/>
          <p:cNvSpPr>
            <a:spLocks noGrp="1"/>
          </p:cNvSpPr>
          <p:nvPr>
            <p:ph type="subTitle" idx="1"/>
          </p:nvPr>
        </p:nvSpPr>
        <p:spPr>
          <a:xfrm>
            <a:off x="1162980" y="6400799"/>
            <a:ext cx="7913540" cy="340567"/>
          </a:xfrm>
          <a:solidFill>
            <a:schemeClr val="accent1">
              <a:lumMod val="7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rmAutofit fontScale="92500" lnSpcReduction="20000"/>
          </a:bodyPr>
          <a:lstStyle/>
          <a:p>
            <a:pPr algn="l"/>
            <a:r>
              <a:rPr lang="fr-FR" sz="2000" dirty="0">
                <a:latin typeface="+mj-lt"/>
              </a:rPr>
              <a:t>     </a:t>
            </a:r>
            <a:r>
              <a:rPr lang="fr-FR" sz="17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HISTOIRE DES PROGRAMMES DE S/M NUCLÉAIRES FRANÇAIS (1960 – 2019)            51/72 </a:t>
            </a:r>
            <a:endParaRPr lang="fr-FR" sz="17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110692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87624" y="6267293"/>
            <a:ext cx="7641232" cy="330060"/>
          </a:xfrm>
          <a:solidFill>
            <a:schemeClr val="accent1">
              <a:lumMod val="7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rmAutofit lnSpcReduction="10000"/>
          </a:bodyPr>
          <a:lstStyle/>
          <a:p>
            <a:pPr algn="ctr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HISTOIRE DES PROGRAMMES DE S/M NUCLÉAIRES FRANÇAIS (1960-2019)             52/72</a:t>
            </a:r>
          </a:p>
        </p:txBody>
      </p:sp>
      <p:pic>
        <p:nvPicPr>
          <p:cNvPr id="1026" name="Picture 2" descr="photo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33" y="6191292"/>
            <a:ext cx="792088" cy="68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97795"/>
            <a:ext cx="3770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180975" y="2438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-180975" y="4288795"/>
            <a:ext cx="907345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-180975" y="6269995"/>
            <a:ext cx="9925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  <a:endParaRPr kumimoji="0" lang="fr-FR" altLang="fr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420266" y="3806716"/>
            <a:ext cx="279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-28575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19944" y="1421160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619944" y="-102260"/>
            <a:ext cx="866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920541" y="3572816"/>
            <a:ext cx="8340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88513" y="4550405"/>
            <a:ext cx="8856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67714" y="1133128"/>
            <a:ext cx="8577166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411785" y="1052736"/>
            <a:ext cx="8758810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07504" y="5157192"/>
            <a:ext cx="90630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sz="1200" b="1" dirty="0">
              <a:latin typeface="+mj-lt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95536" y="5373216"/>
            <a:ext cx="8361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+mj-lt"/>
              </a:rPr>
              <a:t>                 </a:t>
            </a:r>
            <a:endParaRPr lang="fr-FR" dirty="0"/>
          </a:p>
        </p:txBody>
      </p:sp>
      <p:sp>
        <p:nvSpPr>
          <p:cNvPr id="22" name="Titre 1"/>
          <p:cNvSpPr txBox="1">
            <a:spLocks/>
          </p:cNvSpPr>
          <p:nvPr/>
        </p:nvSpPr>
        <p:spPr>
          <a:xfrm>
            <a:off x="107505" y="189149"/>
            <a:ext cx="8937872" cy="2680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pPr algn="ctr"/>
            <a:r>
              <a:rPr lang="fr-FR" sz="1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4.5. LES PROGRAMMES DE S/M NUCLÉAIRES FRANÇAIS– SNLE TYPE LE « TRIOMPHANT »  6/9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205477" y="5159297"/>
            <a:ext cx="2839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+mj-lt"/>
              </a:rPr>
              <a:t>                   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88513" y="620688"/>
            <a:ext cx="885686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L’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achèvement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et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les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essais préliminaires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du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«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TRIOMPHANT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» durent jusqu’au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printemps 1994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.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Il est alors mis à flot  et entreprend  ses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essais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au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point fixe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puis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en mer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. Ceux-ci , comme, jadis, ceux du « REDOUTABLE », vont être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assez longs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puisqu’ils s’achèveront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fin 1996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hachés par de courts séjours au bassin à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l’ILE LONGUE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pour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travaux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correctifs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ou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d’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entretien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. Cette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durée d’essais importante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est souvent le lot des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navires complexes têtes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série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: pour des « machines » aussi coûteuses,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on ne peut pas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en effet,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se payer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luxe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d’ un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prototype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pour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« essuyer les plâtres »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*. </a:t>
            </a:r>
          </a:p>
          <a:p>
            <a:endParaRPr lang="fr-FR" sz="1400" b="1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endParaRPr lang="fr-FR" sz="1400" b="1" dirty="0">
              <a:latin typeface="+mj-lt"/>
            </a:endParaRPr>
          </a:p>
        </p:txBody>
      </p:sp>
      <p:pic>
        <p:nvPicPr>
          <p:cNvPr id="4" name="Picture 2" descr="D:\Users\Emmanuel\Documents\Nouveaux Horizons\Activités 2017\2017.Exposés Socio-culturels\Exposé 2017.02.01- SM\DocumentationIllustrations\SM-Nuc français\image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43" y="1772816"/>
            <a:ext cx="3061231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Users\Emmanuel\Documents\Nouveaux Horizons\Activités 2017\2017.Exposés Socio-culturels\Exposé 2017.02.01- SM\DocumentationIllustrations\SM-Nuc français\1-triompha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1" y="1772816"/>
            <a:ext cx="2363475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Users\Emmanuel\Documents\Défense -  DGA - DCNS\Photos et docs Défense\Sous-marins\SNLE type Triomphant\SNLE 2G.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372" y="1772816"/>
            <a:ext cx="2593674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Users\Emmanuel\Documents\Défense -  DGA - DCNS\Photos et docs Défense\Sous-marins\SNLE type Triomphant\Le Triomphant.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800" y="3549185"/>
            <a:ext cx="4939200" cy="176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ZoneTexte 30"/>
          <p:cNvSpPr txBox="1"/>
          <p:nvPr/>
        </p:nvSpPr>
        <p:spPr>
          <a:xfrm>
            <a:off x="-28575" y="3549186"/>
            <a:ext cx="22833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+mj-lt"/>
              </a:rPr>
              <a:t>  </a:t>
            </a:r>
          </a:p>
          <a:p>
            <a:r>
              <a:rPr lang="fr-FR" sz="1400" b="1" dirty="0">
                <a:latin typeface="+mj-lt"/>
              </a:rPr>
              <a:t>             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 « TRIOMPHANT »</a:t>
            </a:r>
          </a:p>
          <a:p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  Mars 1997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armés de </a:t>
            </a:r>
          </a:p>
          <a:p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variante du missile M4, </a:t>
            </a:r>
          </a:p>
          <a:p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   caractéristiques</a:t>
            </a:r>
          </a:p>
          <a:p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  masse et de portée,  </a:t>
            </a:r>
          </a:p>
          <a:p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haute  – têtes nucléaires                                                                                                                                                                </a:t>
            </a:r>
          </a:p>
          <a:p>
            <a:pPr>
              <a:tabLst>
                <a:tab pos="88900" algn="l"/>
                <a:tab pos="179388" algn="l"/>
              </a:tabLst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associés - ont  sensiblemen</a:t>
            </a:r>
            <a:r>
              <a:rPr lang="fr-FR" sz="1400" b="1" dirty="0">
                <a:latin typeface="+mj-lt"/>
              </a:rPr>
              <a:t>t  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7131466" y="3529717"/>
            <a:ext cx="20391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b="1" dirty="0">
              <a:latin typeface="+mj-lt"/>
            </a:endParaRPr>
          </a:p>
          <a:p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entre en service en</a:t>
            </a:r>
          </a:p>
          <a:p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missiles MSBS M45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</a:t>
            </a:r>
          </a:p>
          <a:p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dont il conserve les </a:t>
            </a:r>
          </a:p>
          <a:p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géométriques, de   </a:t>
            </a:r>
          </a:p>
          <a:p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mais dont la partie    </a:t>
            </a:r>
          </a:p>
          <a:p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TN 75 et   leurres    évolué.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107505" y="5313185"/>
            <a:ext cx="9007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À la mer,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ses qualités de discrétion  acoustique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sont à la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hauteur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du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travail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qu’il a fallu  fournir   pour les obtenir .</a:t>
            </a:r>
          </a:p>
          <a:p>
            <a:pPr algn="ctr"/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Entre temps, le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23 février 1996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le Président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Jacques CHIRAC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 fait connaître à la nation, à l’issue de notre dernière campagne d’expérimentations nucléaires, les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décisions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qu’il a prises concernant  l’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évolution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de notre outil de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défense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Parmi ces décisions, figurent notamment la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réduction à 4 du nombre de nos SNLE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et l’arrêt du système  SSBS</a:t>
            </a:r>
          </a:p>
        </p:txBody>
      </p:sp>
      <p:pic>
        <p:nvPicPr>
          <p:cNvPr id="11" name="Picture 2" descr="D:\Users\Emmanuel\Documents\Vie professionnelle ED\Photos vie professionnelle ED\Missiles\Tir MSBS M4.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312" y="1821185"/>
            <a:ext cx="1411200" cy="172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1331640" y="6531604"/>
            <a:ext cx="7812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* 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Contrairement à ce qui est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règle 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dans les domaines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terrestre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ou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aéronautique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.</a:t>
            </a:r>
            <a:endParaRPr lang="fr-FR" sz="1400" b="1" dirty="0">
              <a:solidFill>
                <a:srgbClr val="FFFF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84705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87624" y="6142768"/>
            <a:ext cx="7641232" cy="504056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txBody>
          <a:bodyPr>
            <a:normAutofit/>
          </a:bodyPr>
          <a:lstStyle/>
          <a:p>
            <a:pPr algn="ctr"/>
            <a:r>
              <a:rPr lang="fr-FR" sz="1600" b="1" dirty="0">
                <a:latin typeface="+mj-lt"/>
              </a:rPr>
              <a:t>HISTOIRE DES PROGRAMMES DE S/M NUCLÉAIRES FRANÇAIS (1960-2017)         </a:t>
            </a:r>
            <a:r>
              <a:rPr lang="fr-FR" sz="2000" b="1" dirty="0">
                <a:latin typeface="+mj-lt"/>
              </a:rPr>
              <a:t>47/53</a:t>
            </a:r>
          </a:p>
        </p:txBody>
      </p:sp>
      <p:pic>
        <p:nvPicPr>
          <p:cNvPr id="1026" name="Picture 2" descr="photo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92" y="6075601"/>
            <a:ext cx="792088" cy="665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97795"/>
            <a:ext cx="3770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180975" y="2307595"/>
            <a:ext cx="118494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-180975" y="4288795"/>
            <a:ext cx="907345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-180975" y="6269995"/>
            <a:ext cx="9925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  <a:endParaRPr kumimoji="0" lang="fr-FR" altLang="fr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420266" y="3806716"/>
            <a:ext cx="279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-28575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19944" y="1421160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619944" y="-102260"/>
            <a:ext cx="866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8765" y="3529717"/>
            <a:ext cx="8340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88513" y="4550405"/>
            <a:ext cx="8856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67714" y="1133128"/>
            <a:ext cx="8577166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411785" y="1052736"/>
            <a:ext cx="8758810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07504" y="5157192"/>
            <a:ext cx="90630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sz="1200" b="1" dirty="0">
              <a:latin typeface="+mj-lt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95536" y="5373216"/>
            <a:ext cx="8361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+mj-lt"/>
              </a:rPr>
              <a:t>                 </a:t>
            </a:r>
            <a:endParaRPr lang="fr-FR" dirty="0"/>
          </a:p>
        </p:txBody>
      </p:sp>
      <p:sp>
        <p:nvSpPr>
          <p:cNvPr id="22" name="Titre 1"/>
          <p:cNvSpPr txBox="1">
            <a:spLocks/>
          </p:cNvSpPr>
          <p:nvPr/>
        </p:nvSpPr>
        <p:spPr>
          <a:xfrm>
            <a:off x="107505" y="189149"/>
            <a:ext cx="8937375" cy="2680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pPr algn="ctr"/>
            <a:r>
              <a:rPr lang="fr-FR" sz="1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4.5. LES PROGRAMMES DE S/M NUCLÉAIRES FRANÇAIS– SNLE TYPE LE « TRIOMPHANT »  7/9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205477" y="5159297"/>
            <a:ext cx="2839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+mj-lt"/>
              </a:rPr>
              <a:t>                   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07505" y="692696"/>
            <a:ext cx="893787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 la suite de cette décision, la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construction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du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«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TÉMÉRAIRE 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», déjà avancée,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sera poursuivie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à peu près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au rythme prévu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tandis que celle des deux suivants, le «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VIGILANT 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»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et le «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TERRIBLE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», sera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étalée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de manière à rendre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plus supportable la pression financière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du programme sur le budget (en réduction) de la Défense  (on croyait alors dur comme fer, que la chute récente de l’URSS annonçait un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avenir radieux de paix universelle !!!!!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). Par ailleurs, cet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étalement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permettra de planifier la construction du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4</a:t>
            </a:r>
            <a:r>
              <a:rPr lang="fr-FR" sz="1400" b="1" baseline="300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ème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SNLE,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 «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TERRIBLE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» de façon à ce qu’il soit, en 2010, au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RV</a:t>
            </a:r>
          </a:p>
          <a:p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                                                                    du M51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développé en parallèle.</a:t>
            </a:r>
          </a:p>
          <a:p>
            <a:endParaRPr lang="fr-FR" sz="1400" b="1" dirty="0">
              <a:latin typeface="+mj-lt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1907704" y="2065051"/>
          <a:ext cx="4824536" cy="8229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2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30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71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1809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TRIOMPHANT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TÉMÉRAIRE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VIGILANT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TERRIBLE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076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Mars 1997</a:t>
                      </a:r>
                    </a:p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 (M 45)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Déc. 1999</a:t>
                      </a:r>
                    </a:p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(M 45)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Nov.</a:t>
                      </a:r>
                      <a:r>
                        <a:rPr lang="fr-FR" sz="1400" b="1" baseline="0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 200</a:t>
                      </a:r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4 (M 45)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Sept.2010 (M51)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ZoneTexte 11"/>
          <p:cNvSpPr txBox="1"/>
          <p:nvPr/>
        </p:nvSpPr>
        <p:spPr>
          <a:xfrm>
            <a:off x="1907704" y="2636912"/>
            <a:ext cx="50405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fr-FR" sz="1400" b="1" dirty="0">
              <a:latin typeface="+mj-lt"/>
            </a:endParaRPr>
          </a:p>
          <a:p>
            <a:pPr algn="just"/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Á leur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entrée en service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les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trois premiers SNLE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la série </a:t>
            </a:r>
          </a:p>
          <a:p>
            <a:pPr algn="just"/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recevront donc le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missile MSBS M45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tandis que le « 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TERRIBLE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» sera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doté d’emblée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du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missile M 51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aux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caractéristiques  très supérieures à celles du   M45</a:t>
            </a:r>
          </a:p>
          <a:p>
            <a:pPr algn="ctr"/>
            <a:endParaRPr lang="fr-FR" sz="1400" b="1" dirty="0">
              <a:latin typeface="+mj-lt"/>
            </a:endParaRPr>
          </a:p>
        </p:txBody>
      </p:sp>
      <p:graphicFrame>
        <p:nvGraphicFramePr>
          <p:cNvPr id="14" name="Tableau 13"/>
          <p:cNvGraphicFramePr>
            <a:graphicFrameLocks noGrp="1"/>
          </p:cNvGraphicFramePr>
          <p:nvPr/>
        </p:nvGraphicFramePr>
        <p:xfrm>
          <a:off x="1619672" y="3789040"/>
          <a:ext cx="5760640" cy="1041648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7497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87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37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25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57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Missile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Longueur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Diamètre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Masse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Portée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Charge utile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408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M 45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11,05 m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1,93 m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35 t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&gt;4.000 km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6 TN H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021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M51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12 m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2,30 m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54 t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&gt; 8.000 km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6 à 10 TN H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6" name="AutoShape 2" descr="Résultat de recherche d'images pour &quot;missile m51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8" name="AutoShape 4" descr="Résultat de recherche d'images pour &quot;missile m51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2056" name="Picture 8" descr="Résultat de recherche d'images pour &quot;missile m51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165" y="2036629"/>
            <a:ext cx="1872000" cy="18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ésultat de recherche d'images pour &quot;missile m51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376" y="3908629"/>
            <a:ext cx="162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D:\Users\Emmanuel\Documents\Nouveaux Horizons\Activités 2017\2017.Exposés Socio-culturels\Exposé 2017.02.01- SM\DocumentationIllustrations\SM-Nuc français\kkfl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13" y="1889081"/>
            <a:ext cx="1326376" cy="241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D:\Users\Emmanuel\DOCUME~1\NOUVEA~2\ACF13A~1\2017~1.EXP\EXPOS2~1.01-\DOCUME~1\SM-NUC~1\le-missile-balistique-strategique-de-nouvelle-generation-m51-equipe-aujourdhui-trois-des-quatre-sous_170818_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4" y="4419600"/>
            <a:ext cx="1596864" cy="16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1619672" y="5159297"/>
            <a:ext cx="5891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1619673" y="5013176"/>
            <a:ext cx="7425703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680"/>
              </a:lnSpc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trois premiers SNLE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la série recevront à leur tour le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missile M51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à </a:t>
            </a:r>
          </a:p>
          <a:p>
            <a:pPr algn="just">
              <a:lnSpc>
                <a:spcPts val="1680"/>
              </a:lnSpc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l’occasion d’opérations de « 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grand carénage/adaptation M51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», planifiées </a:t>
            </a:r>
          </a:p>
          <a:p>
            <a:pPr algn="just">
              <a:lnSpc>
                <a:spcPts val="1680"/>
              </a:lnSpc>
            </a:pP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après 2010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et effectuées à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Brest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.  La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troisième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et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dernière opération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du genre </a:t>
            </a:r>
          </a:p>
          <a:p>
            <a:pPr algn="just">
              <a:lnSpc>
                <a:spcPts val="1680"/>
              </a:lnSpc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s’est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achevée en  2018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.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Équipée de façon homogène du missile M51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la composante navale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la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dissuasion française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se place désormais au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meilleur niveau mondial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au moins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qualitativement</a:t>
            </a:r>
            <a:endParaRPr lang="fr-FR" sz="14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>
              <a:lnSpc>
                <a:spcPts val="1680"/>
              </a:lnSpc>
            </a:pPr>
            <a:endParaRPr lang="fr-FR" sz="1400" dirty="0">
              <a:latin typeface="+mj-lt"/>
            </a:endParaRPr>
          </a:p>
        </p:txBody>
      </p:sp>
      <p:pic>
        <p:nvPicPr>
          <p:cNvPr id="39" name="Picture 12" descr="Résultat de recherche d'images pour &quot;missile m51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000" y="3908629"/>
            <a:ext cx="1692000" cy="16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2128103" y="6330607"/>
            <a:ext cx="4966723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fr-FR" dirty="0"/>
              <a:t>                    </a:t>
            </a:r>
          </a:p>
        </p:txBody>
      </p:sp>
      <p:graphicFrame>
        <p:nvGraphicFramePr>
          <p:cNvPr id="26" name="Tableau 25"/>
          <p:cNvGraphicFramePr>
            <a:graphicFrameLocks noGrp="1"/>
          </p:cNvGraphicFramePr>
          <p:nvPr/>
        </p:nvGraphicFramePr>
        <p:xfrm>
          <a:off x="1199892" y="6165304"/>
          <a:ext cx="7628964" cy="579120"/>
        </p:xfrm>
        <a:graphic>
          <a:graphicData uri="http://schemas.openxmlformats.org/drawingml/2006/table">
            <a:tbl>
              <a:tblPr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tblPr>
              <a:tblGrid>
                <a:gridCol w="7628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b="1" kern="1200" dirty="0">
                          <a:solidFill>
                            <a:schemeClr val="tx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HISTOIRE DES PROGRAMMES DE S/M NUCLÉAIRES FRANÇAIS (1960-2019)          53/72</a:t>
                      </a:r>
                    </a:p>
                    <a:p>
                      <a:endParaRPr lang="fr-FR" sz="1600" dirty="0"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0445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87624" y="6350398"/>
            <a:ext cx="7641232" cy="390969"/>
          </a:xfrm>
          <a:solidFill>
            <a:schemeClr val="accent1">
              <a:lumMod val="7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 algn="ctr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HISTOIRE DES PROGRAMMES DE S/M NUCLÉAIRES FRANÇAIS (1960-2019)         54/72</a:t>
            </a:r>
          </a:p>
        </p:txBody>
      </p:sp>
      <p:pic>
        <p:nvPicPr>
          <p:cNvPr id="1026" name="Picture 2" descr="photo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92" y="6174961"/>
            <a:ext cx="792088" cy="68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97795"/>
            <a:ext cx="3770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180975" y="2307595"/>
            <a:ext cx="118494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-180975" y="4288795"/>
            <a:ext cx="907345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-180975" y="6269995"/>
            <a:ext cx="9925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  <a:endParaRPr kumimoji="0" lang="fr-FR" altLang="fr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420266" y="3806716"/>
            <a:ext cx="279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-28575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19944" y="1421160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619944" y="-102260"/>
            <a:ext cx="866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8765" y="3529717"/>
            <a:ext cx="8340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88513" y="4550405"/>
            <a:ext cx="8856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67714" y="1133128"/>
            <a:ext cx="8577166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411785" y="1052736"/>
            <a:ext cx="8758810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07504" y="5157192"/>
            <a:ext cx="90630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sz="1200" b="1" dirty="0">
              <a:latin typeface="+mj-lt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95536" y="5373216"/>
            <a:ext cx="8361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+mj-lt"/>
              </a:rPr>
              <a:t>                 </a:t>
            </a:r>
            <a:endParaRPr lang="fr-FR" dirty="0"/>
          </a:p>
        </p:txBody>
      </p:sp>
      <p:sp>
        <p:nvSpPr>
          <p:cNvPr id="22" name="Titre 1"/>
          <p:cNvSpPr txBox="1">
            <a:spLocks/>
          </p:cNvSpPr>
          <p:nvPr/>
        </p:nvSpPr>
        <p:spPr>
          <a:xfrm>
            <a:off x="107505" y="189149"/>
            <a:ext cx="8937871" cy="2680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pPr algn="ctr"/>
            <a:r>
              <a:rPr lang="fr-FR" sz="1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4.5. LES PROGRAMMES DE S/M NUCLÉAIRES FRANÇAIS– SNLE TYPE LE « TRIOMPHANT »  8/9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205477" y="5159297"/>
            <a:ext cx="2839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+mj-lt"/>
              </a:rPr>
              <a:t>                    </a:t>
            </a:r>
          </a:p>
        </p:txBody>
      </p:sp>
      <p:sp>
        <p:nvSpPr>
          <p:cNvPr id="16" name="AutoShape 2" descr="Résultat de recherche d'images pour &quot;missile m51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8" name="AutoShape 4" descr="Résultat de recherche d'images pour &quot;missile m51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1619672" y="5159297"/>
            <a:ext cx="5891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55575" y="692696"/>
            <a:ext cx="8959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À BORD DU « </a:t>
            </a:r>
            <a:r>
              <a:rPr lang="fr-FR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VIGILANT</a:t>
            </a:r>
            <a:r>
              <a:rPr lang="fr-FR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», EN PLONGÉE  QUELQUE PART </a:t>
            </a:r>
            <a:r>
              <a:rPr lang="fr-FR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SOUS LA SURFACE </a:t>
            </a:r>
            <a:r>
              <a:rPr lang="fr-FR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l’OCÉAN….</a:t>
            </a:r>
          </a:p>
        </p:txBody>
      </p:sp>
      <p:pic>
        <p:nvPicPr>
          <p:cNvPr id="26" name="Picture 2" descr="D:\Users\Emmanuel\Documents\Nouveaux Horizons\Activités 2017\2017.Exposés Socio-culturels\Exposé 2017.02.01- SM\Diaporama exposé (Power point)\intér. SNLE2G\PCNO.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0" y="1376952"/>
            <a:ext cx="2259294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Users\Emmanuel\Documents\Nouveaux Horizons\Activités 2017\2017.Exposés Socio-culturels\Exposé 2017.02.01- SM\Diaporama exposé (Power point)\intér. SNLE2G\PCP.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331" y="1236948"/>
            <a:ext cx="2101997" cy="176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Users\Emmanuel\Documents\Nouveaux Horizons\Activités 2017\2017.Exposés Socio-culturels\Exposé 2017.02.01- SM\Diaporama exposé (Power point)\intér. SNLE2G\SNLE NG- 2bis copi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7" y="3511643"/>
            <a:ext cx="2734748" cy="205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Users\Emmanuel\Documents\Nouveaux Horizons\Activités 2017\2017.Exposés Socio-culturels\Exposé 2017.02.01- SM\Diaporama exposé (Power point)\intér. SNLE2G\Pilote.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090791"/>
            <a:ext cx="2560614" cy="27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Users\Emmanuel\Documents\Nouveaux Horizons\Activités 2017\2017.Exposés Socio-culturels\Exposé 2017.02.01- SM\Diaporama exposé (Power point)\intér. SNLE2G\SNLE2G-6 - Cuisine.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623" y="3451074"/>
            <a:ext cx="2195753" cy="201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Users\Emmanuel\Documents\Nouveaux Horizons\Activités 2017\2017.Exposés Socio-culturels\Exposé 2017.02.01- SM\Diaporama exposé (Power point)\intér. SNLE2G\Poste.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390" y="1365294"/>
            <a:ext cx="1751670" cy="24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Users\Emmanuel\Documents\Nouveaux Horizons\Activités 2017\2017.Exposés Socio-culturels\Exposé 2017.02.01- SM\Diaporama exposé (Power point)\intér. SNLE2G\Vélo.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791" y="3954622"/>
            <a:ext cx="1694269" cy="20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oneTexte 26"/>
          <p:cNvSpPr txBox="1"/>
          <p:nvPr/>
        </p:nvSpPr>
        <p:spPr>
          <a:xfrm>
            <a:off x="0" y="2996952"/>
            <a:ext cx="2540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Poste central « navigation -</a:t>
            </a:r>
          </a:p>
          <a:p>
            <a:pPr algn="ctr"/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opérations »  (PCNO</a:t>
            </a:r>
            <a:r>
              <a:rPr lang="fr-FR" sz="1400" b="1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)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91124" y="5511715"/>
            <a:ext cx="2734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C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afétéria de l’équipage</a:t>
            </a:r>
            <a:endParaRPr lang="fr-FR" sz="12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2825872" y="3869160"/>
            <a:ext cx="2393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      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849407" y="3806716"/>
            <a:ext cx="2104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Poste de pilotage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044383" y="1062028"/>
            <a:ext cx="1870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Moment de détente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6721573" y="2924944"/>
            <a:ext cx="2393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Poste central « Propulsion »</a:t>
            </a:r>
          </a:p>
          <a:p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             (PCP)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2699792" y="6042622"/>
            <a:ext cx="2520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+mj-lt"/>
              </a:rPr>
              <a:t>    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5219847" y="5951112"/>
            <a:ext cx="1368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     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Sport</a:t>
            </a:r>
            <a:endParaRPr lang="fr-FR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6911331" y="5434191"/>
            <a:ext cx="1981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 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 « cuistot »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2846096" y="6042622"/>
            <a:ext cx="22426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Tubes lance-missiles (TLM)</a:t>
            </a:r>
          </a:p>
        </p:txBody>
      </p:sp>
      <p:pic>
        <p:nvPicPr>
          <p:cNvPr id="4" name="Picture 2" descr="D:\Users\Emmanuel\Documents\Vie professionnelle ED\Photos vie professionnelle ED\SNLE 2G\Photos intér. SNLE NG\TLM.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965" y="4136505"/>
            <a:ext cx="2041707" cy="19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3861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87624" y="6269994"/>
            <a:ext cx="7641232" cy="376829"/>
          </a:xfrm>
          <a:solidFill>
            <a:schemeClr val="accent1">
              <a:lumMod val="7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 algn="ctr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HISTOIRE DES PROGRAMMES DE  S/M NUCLÉAIRES FRANÇAIS (1960-2019)         55/72</a:t>
            </a:r>
          </a:p>
        </p:txBody>
      </p:sp>
      <p:pic>
        <p:nvPicPr>
          <p:cNvPr id="1026" name="Picture 2" descr="photo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92" y="6174961"/>
            <a:ext cx="792088" cy="68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97795"/>
            <a:ext cx="3770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180975" y="2307595"/>
            <a:ext cx="118494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-180975" y="4288795"/>
            <a:ext cx="907345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-180975" y="6269995"/>
            <a:ext cx="9925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  <a:endParaRPr kumimoji="0" lang="fr-FR" altLang="fr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420266" y="3806716"/>
            <a:ext cx="279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-28575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19944" y="1421160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619944" y="-102260"/>
            <a:ext cx="866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8765" y="3529717"/>
            <a:ext cx="8340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88513" y="4550405"/>
            <a:ext cx="8856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67714" y="1133128"/>
            <a:ext cx="8577166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411785" y="1052736"/>
            <a:ext cx="8758810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07504" y="5157192"/>
            <a:ext cx="90630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sz="1200" b="1" dirty="0">
              <a:latin typeface="+mj-lt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95536" y="5373216"/>
            <a:ext cx="8361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+mj-lt"/>
              </a:rPr>
              <a:t>                 </a:t>
            </a:r>
            <a:endParaRPr lang="fr-FR" dirty="0"/>
          </a:p>
        </p:txBody>
      </p:sp>
      <p:sp>
        <p:nvSpPr>
          <p:cNvPr id="22" name="Titre 1"/>
          <p:cNvSpPr txBox="1">
            <a:spLocks/>
          </p:cNvSpPr>
          <p:nvPr/>
        </p:nvSpPr>
        <p:spPr>
          <a:xfrm>
            <a:off x="107505" y="189149"/>
            <a:ext cx="8937871" cy="2680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pPr algn="ctr"/>
            <a:r>
              <a:rPr lang="fr-FR" sz="1800" dirty="0">
                <a:solidFill>
                  <a:schemeClr val="bg1"/>
                </a:solidFill>
              </a:rPr>
              <a:t>4.5. LES PROGRAMMES DE S/M NUCLÉAIRES FRANÇAIS– SNLE TYPE LE « TRIOMPHANT »   9/9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205477" y="5159297"/>
            <a:ext cx="2839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+mj-lt"/>
              </a:rPr>
              <a:t>                    </a:t>
            </a:r>
          </a:p>
        </p:txBody>
      </p:sp>
      <p:sp>
        <p:nvSpPr>
          <p:cNvPr id="16" name="AutoShape 2" descr="Résultat de recherche d'images pour &quot;missile m51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8" name="AutoShape 4" descr="Résultat de recherche d'images pour &quot;missile m51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1619672" y="5159297"/>
            <a:ext cx="5891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91124" y="5511715"/>
            <a:ext cx="27347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        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2825872" y="3869160"/>
            <a:ext cx="2393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      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849407" y="3806716"/>
            <a:ext cx="2104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+mj-lt"/>
              </a:rPr>
              <a:t>      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5219847" y="5951112"/>
            <a:ext cx="1368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      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6911331" y="5434191"/>
            <a:ext cx="1981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+mj-lt"/>
              </a:rPr>
              <a:t>            </a:t>
            </a:r>
          </a:p>
        </p:txBody>
      </p:sp>
      <p:pic>
        <p:nvPicPr>
          <p:cNvPr id="33" name="Picture 3" descr="D:\Users\Emmanuel\Documents\Vie professionnelle ED\Photos vie professionnelle ED\SNLE 2G\SNLE2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98" y="716032"/>
            <a:ext cx="3888000" cy="25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:\Users\Emmanuel\Documents\Vie professionnelle ED\Photos vie professionnelle ED\SNLE 2G\Fig13_SNLE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65" y="3366961"/>
            <a:ext cx="7862400" cy="28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D:\Users\Emmanuel\Documents\Vie professionnelle ED\Photos vie professionnelle ED\SNLE 2G\Triomphan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002" y="646800"/>
            <a:ext cx="4860000" cy="19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4022859" y="2590800"/>
            <a:ext cx="52654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SNLE type  Le « TRIOMPHANT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 »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naviguant par mer belle en surface</a:t>
            </a:r>
          </a:p>
          <a:p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(on appréciera le côté esthétique, mais aussi fonctionnel, de ses</a:t>
            </a:r>
          </a:p>
          <a:p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formes, étudiées pour optimiser son hydrodynamisme)  </a:t>
            </a:r>
          </a:p>
        </p:txBody>
      </p:sp>
    </p:spTree>
    <p:extLst>
      <p:ext uri="{BB962C8B-B14F-4D97-AF65-F5344CB8AC3E}">
        <p14:creationId xmlns:p14="http://schemas.microsoft.com/office/powerpoint/2010/main" val="9911980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87624" y="6269994"/>
            <a:ext cx="7641232" cy="376829"/>
          </a:xfrm>
          <a:solidFill>
            <a:schemeClr val="accent1">
              <a:lumMod val="7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 algn="ctr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HISTOIRE DES PROGRAMMES DE  S/M NUCLÉAIRES FRANÇAIS (1960-2019)         56/72</a:t>
            </a:r>
          </a:p>
        </p:txBody>
      </p:sp>
      <p:pic>
        <p:nvPicPr>
          <p:cNvPr id="1026" name="Picture 2" descr="photo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92" y="6174961"/>
            <a:ext cx="792088" cy="68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97795"/>
            <a:ext cx="3770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180975" y="2307595"/>
            <a:ext cx="118494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-180975" y="4288795"/>
            <a:ext cx="907345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-180975" y="6269995"/>
            <a:ext cx="9925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  <a:endParaRPr kumimoji="0" lang="fr-FR" altLang="fr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420266" y="3806716"/>
            <a:ext cx="279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-28575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19944" y="1421160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619944" y="-102260"/>
            <a:ext cx="8668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b="1" dirty="0"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8765" y="3529717"/>
            <a:ext cx="8340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88513" y="4550405"/>
            <a:ext cx="8856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67714" y="1133128"/>
            <a:ext cx="8577166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411785" y="1052736"/>
            <a:ext cx="8758810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07504" y="5157192"/>
            <a:ext cx="90630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sz="1200" b="1" dirty="0">
              <a:latin typeface="+mj-lt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95536" y="5373216"/>
            <a:ext cx="8361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+mj-lt"/>
              </a:rPr>
              <a:t>                 </a:t>
            </a:r>
            <a:endParaRPr lang="fr-FR" dirty="0"/>
          </a:p>
        </p:txBody>
      </p:sp>
      <p:sp>
        <p:nvSpPr>
          <p:cNvPr id="22" name="Titre 1"/>
          <p:cNvSpPr txBox="1">
            <a:spLocks/>
          </p:cNvSpPr>
          <p:nvPr/>
        </p:nvSpPr>
        <p:spPr>
          <a:xfrm>
            <a:off x="107505" y="189149"/>
            <a:ext cx="8937871" cy="2680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pPr algn="ctr"/>
            <a:r>
              <a:rPr lang="fr-FR" sz="1800" dirty="0">
                <a:solidFill>
                  <a:schemeClr val="bg1"/>
                </a:solidFill>
              </a:rPr>
              <a:t>4.5. LES PROGRAMMES DE S/M NUCLÉAIRES FRANÇAIS– SNLE TYPE LE « TRIOMPHANT »   9/9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205477" y="5159297"/>
            <a:ext cx="2839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+mj-lt"/>
              </a:rPr>
              <a:t>                    </a:t>
            </a:r>
          </a:p>
        </p:txBody>
      </p:sp>
      <p:sp>
        <p:nvSpPr>
          <p:cNvPr id="16" name="AutoShape 2" descr="Résultat de recherche d'images pour &quot;missile m51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8" name="AutoShape 4" descr="Résultat de recherche d'images pour &quot;missile m51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1619672" y="5159297"/>
            <a:ext cx="5891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-28575" y="5511715"/>
            <a:ext cx="5094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+mj-lt"/>
              </a:rPr>
              <a:t> Sortie </a:t>
            </a:r>
            <a:r>
              <a:rPr lang="fr-FR" sz="1600" b="1" dirty="0">
                <a:latin typeface="+mj-lt"/>
              </a:rPr>
              <a:t>de la rade de Brest,  escortée par une Frégate ASM  </a:t>
            </a:r>
            <a:endParaRPr lang="fr-FR" sz="1400" b="1" dirty="0">
              <a:latin typeface="+mj-lt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2825872" y="3869160"/>
            <a:ext cx="2393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      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849407" y="3806716"/>
            <a:ext cx="2104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+mj-lt"/>
              </a:rPr>
              <a:t>      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5219847" y="5951112"/>
            <a:ext cx="1368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      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6911331" y="5434191"/>
            <a:ext cx="1981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+mj-lt"/>
              </a:rPr>
              <a:t>            </a:t>
            </a:r>
          </a:p>
        </p:txBody>
      </p:sp>
      <p:pic>
        <p:nvPicPr>
          <p:cNvPr id="4" name="Picture 2" descr="D:\Users\Emmanuel\Documents\Vie professionnelle ED\Photos vie professionnelle ED\Infra\SNLE2G &amp; FAS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0" y="1329585"/>
            <a:ext cx="6005398" cy="40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Users\Emmanuel\Documents\Vie professionnelle ED\Photos vie professionnelle ED\Infra\Tir M51.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344" y="3050310"/>
            <a:ext cx="3991531" cy="262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Users\Emmanuel\Documents\Exposés ED\Exposé S-M Nuc\Histoire-Progr_S.Mnuc_ 1960-2017- Matériaux\SNLE 2G à l'I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66900"/>
            <a:ext cx="3451380" cy="23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307976" y="692696"/>
            <a:ext cx="464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+mj-lt"/>
              </a:rPr>
              <a:t>Dans un des bassins de la base de « l’ Île longue »  -&gt; 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3437763" y="5888172"/>
            <a:ext cx="5676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+mj-lt"/>
              </a:rPr>
              <a:t>   </a:t>
            </a:r>
            <a:r>
              <a:rPr lang="fr-FR" sz="1600" b="1" dirty="0">
                <a:latin typeface="+mj-lt"/>
              </a:rPr>
              <a:t>Tir d’exercice d</a:t>
            </a:r>
            <a:r>
              <a:rPr lang="fr-FR" b="1" dirty="0">
                <a:latin typeface="+mj-lt"/>
              </a:rPr>
              <a:t>’</a:t>
            </a:r>
            <a:r>
              <a:rPr lang="fr-FR" sz="1600" b="1" dirty="0">
                <a:latin typeface="+mj-lt"/>
              </a:rPr>
              <a:t>un</a:t>
            </a:r>
            <a:r>
              <a:rPr lang="fr-FR" b="1" dirty="0">
                <a:latin typeface="+mj-lt"/>
              </a:rPr>
              <a:t> </a:t>
            </a:r>
            <a:r>
              <a:rPr lang="fr-FR" sz="1600" b="1" dirty="0">
                <a:latin typeface="+mj-lt"/>
              </a:rPr>
              <a:t>missile balistique depuis un SNLE en plongée</a:t>
            </a:r>
            <a:endParaRPr lang="fr-FR" sz="1400" b="1" dirty="0">
              <a:latin typeface="+mj-lt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D3B48615-C893-3A69-3279-31AFA599F6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4419600"/>
            <a:ext cx="1477701" cy="14760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32203596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87624" y="6400799"/>
            <a:ext cx="7641232" cy="366501"/>
          </a:xfrm>
          <a:solidFill>
            <a:schemeClr val="accent1">
              <a:lumMod val="7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 algn="ctr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HISTOIRE DES PROGRAMMES DE S/M NUCLÉAIRES FRANÇAIS (1960-2019)        57/72</a:t>
            </a:r>
          </a:p>
        </p:txBody>
      </p:sp>
      <p:pic>
        <p:nvPicPr>
          <p:cNvPr id="1026" name="Picture 2" descr="photo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21" y="6101645"/>
            <a:ext cx="792088" cy="68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97795"/>
            <a:ext cx="3770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180975" y="2438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-180975" y="4288795"/>
            <a:ext cx="907345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-180975" y="6269995"/>
            <a:ext cx="9925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  <a:endParaRPr kumimoji="0" lang="fr-FR" altLang="fr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420266" y="3806716"/>
            <a:ext cx="279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-28575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19944" y="1421160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619944" y="-102260"/>
            <a:ext cx="866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8765" y="3529717"/>
            <a:ext cx="8340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88513" y="4550405"/>
            <a:ext cx="8856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67714" y="1133128"/>
            <a:ext cx="8577166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411785" y="1052736"/>
            <a:ext cx="8758810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07504" y="5157192"/>
            <a:ext cx="90630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sz="1200" b="1" dirty="0">
              <a:latin typeface="+mj-lt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95536" y="5373216"/>
            <a:ext cx="8361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+mj-lt"/>
              </a:rPr>
              <a:t>                 </a:t>
            </a:r>
            <a:endParaRPr lang="fr-FR" dirty="0"/>
          </a:p>
        </p:txBody>
      </p:sp>
      <p:sp>
        <p:nvSpPr>
          <p:cNvPr id="22" name="Titre 1"/>
          <p:cNvSpPr txBox="1">
            <a:spLocks/>
          </p:cNvSpPr>
          <p:nvPr/>
        </p:nvSpPr>
        <p:spPr>
          <a:xfrm>
            <a:off x="129951" y="163824"/>
            <a:ext cx="8855521" cy="2680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pPr algn="ctr"/>
            <a:r>
              <a:rPr lang="fr-FR" sz="1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4.6. LES PROGRAMMES DE S/M NUCLÉAIRES FRANÇAIS– SNA TYPE  « SUFFREN »            1/9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205477" y="5159297"/>
            <a:ext cx="2839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+mj-lt"/>
              </a:rPr>
              <a:t>                   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0" y="692696"/>
            <a:ext cx="91154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4</a:t>
            </a:r>
            <a:r>
              <a:rPr lang="fr-FR" sz="1400" b="1" baseline="300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ème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programme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S/M nucléaires français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est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EN COURS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: il concerne les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SNA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2</a:t>
            </a:r>
            <a:r>
              <a:rPr lang="fr-FR" sz="1400" b="1" baseline="300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ème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génération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du type «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SUFFREN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», appelé à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remplacer l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SNA 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type «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RUBIS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», au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nombre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de 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6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également.  Le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1</a:t>
            </a:r>
            <a:r>
              <a:rPr lang="fr-FR" sz="1400" b="1" baseline="300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er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le  « 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SUFFREN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», est entré en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service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le 1</a:t>
            </a:r>
            <a:r>
              <a:rPr lang="fr-FR" sz="1400" b="1" baseline="30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er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juin 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2022,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et le est prévu pour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2030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. Deux de ces S/M reprendront les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noms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de « 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CASABIANCA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» et de «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RUBIS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», utilisés pour deux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SNA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de la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1</a:t>
            </a:r>
            <a:r>
              <a:rPr lang="fr-FR" sz="1400" b="1" baseline="300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ère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génération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et portés jadis par deux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S/M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la « 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France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libre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».                                               Les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SNA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type «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SUFFREN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» bénéficieront des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percées technologiques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effectuées  pour les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SNLE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type « 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 TRIOMPHANT 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». Ils prendront en compte  les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enseignements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des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récents conflits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: de déplacement supérieur à celui des SNA de 1</a:t>
            </a:r>
            <a:r>
              <a:rPr lang="fr-FR" sz="1400" b="1" baseline="30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ère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génération, ils seront notamment armés du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missile de croisière naval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MDCN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), dans sa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version lançable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S/M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.  Ils sont construits par le chantier de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CHERBOURG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« 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NAVAL GROUP 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» ,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société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droit privé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à capital partagé 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ÉTAT/THALÈS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créée en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2003, sous l’appellation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à l’époque,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DCNS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à partir des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actifs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industriels 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l’ancienne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administration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DCN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. </a:t>
            </a:r>
          </a:p>
        </p:txBody>
      </p:sp>
      <p:pic>
        <p:nvPicPr>
          <p:cNvPr id="4" name="Picture 2" descr="Image illustrative de l'article Classe Suffren (sous-marin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842" y="2258959"/>
            <a:ext cx="2850909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1816250" y="2735922"/>
            <a:ext cx="462795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+mj-lt"/>
              </a:rPr>
              <a:t>    </a:t>
            </a:r>
          </a:p>
          <a:p>
            <a:pPr algn="ctr"/>
            <a:endParaRPr lang="fr-FR" sz="1400" b="1" dirty="0">
              <a:latin typeface="+mj-lt"/>
            </a:endParaRPr>
          </a:p>
          <a:p>
            <a:pPr algn="ctr"/>
            <a:endParaRPr lang="fr-FR" sz="1400" b="1" dirty="0">
              <a:latin typeface="+mj-lt"/>
            </a:endParaRPr>
          </a:p>
          <a:p>
            <a:pPr algn="ctr"/>
            <a:endParaRPr lang="fr-FR" sz="1400" b="1" dirty="0">
              <a:latin typeface="+mj-lt"/>
            </a:endParaRPr>
          </a:p>
          <a:p>
            <a:pPr algn="ctr"/>
            <a:r>
              <a:rPr lang="fr-FR" sz="1400" b="1" dirty="0">
                <a:latin typeface="+mj-lt"/>
              </a:rPr>
              <a:t>             </a:t>
            </a:r>
          </a:p>
          <a:p>
            <a:pPr algn="ctr"/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                     Leurs principales caractéristiques</a:t>
            </a:r>
          </a:p>
          <a:p>
            <a:pPr algn="ctr"/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                  seront les suivantes</a:t>
            </a:r>
          </a:p>
        </p:txBody>
      </p:sp>
      <p:graphicFrame>
        <p:nvGraphicFramePr>
          <p:cNvPr id="16" name="Tableau 15"/>
          <p:cNvGraphicFramePr>
            <a:graphicFrameLocks noGrp="1"/>
          </p:cNvGraphicFramePr>
          <p:nvPr/>
        </p:nvGraphicFramePr>
        <p:xfrm>
          <a:off x="107503" y="4288904"/>
          <a:ext cx="8961544" cy="194840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792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6074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42137">
                <a:tc>
                  <a:txBody>
                    <a:bodyPr/>
                    <a:lstStyle/>
                    <a:p>
                      <a:pPr algn="l"/>
                      <a:r>
                        <a:rPr lang="fr-FR" sz="1200" dirty="0">
                          <a:solidFill>
                            <a:schemeClr val="tx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Longueur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200" dirty="0">
                          <a:solidFill>
                            <a:schemeClr val="tx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Diamètre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Déplacement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Immersion maximale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Réacteur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Propulsion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Vitesse plongée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Équipage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Armes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6271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99,5 m</a:t>
                      </a:r>
                    </a:p>
                    <a:p>
                      <a:pPr algn="ctr"/>
                      <a:endParaRPr lang="fr-FR" sz="1200" b="1" dirty="0">
                        <a:solidFill>
                          <a:schemeClr val="bg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8,8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5.300</a:t>
                      </a:r>
                      <a:r>
                        <a:rPr lang="fr-FR" sz="1400" b="1" baseline="0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 t</a:t>
                      </a:r>
                      <a:endParaRPr lang="fr-FR" sz="1400" b="1" dirty="0">
                        <a:solidFill>
                          <a:schemeClr val="bg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&gt; </a:t>
                      </a:r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300 m</a:t>
                      </a:r>
                      <a:endParaRPr lang="fr-FR" b="1" dirty="0">
                        <a:solidFill>
                          <a:schemeClr val="bg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«compact»</a:t>
                      </a:r>
                    </a:p>
                    <a:p>
                      <a:pPr algn="ctr"/>
                      <a:r>
                        <a:rPr lang="fr-FR" sz="12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150 MW 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Mixte : turbines à vapeur/</a:t>
                      </a:r>
                    </a:p>
                    <a:p>
                      <a:r>
                        <a:rPr lang="fr-FR" sz="12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moteurs</a:t>
                      </a:r>
                    </a:p>
                    <a:p>
                      <a:r>
                        <a:rPr lang="fr-FR" sz="12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électriques</a:t>
                      </a:r>
                    </a:p>
                    <a:p>
                      <a:endParaRPr lang="fr-FR" sz="1200" b="1" dirty="0">
                        <a:solidFill>
                          <a:schemeClr val="bg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</a:endParaRPr>
                    </a:p>
                    <a:p>
                      <a:r>
                        <a:rPr lang="fr-FR" sz="12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Pompe/hélice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&gt; 23 nœuds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60 </a:t>
                      </a:r>
                      <a:endParaRPr lang="fr-FR" sz="1200" b="1" dirty="0">
                        <a:solidFill>
                          <a:schemeClr val="bg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fr-FR" sz="12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Torpilles </a:t>
                      </a:r>
                      <a:r>
                        <a:rPr lang="fr-FR" sz="1400" b="0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(</a:t>
                      </a:r>
                      <a:r>
                        <a:rPr lang="fr-FR" sz="1200" b="0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anti S/M &amp; surface)</a:t>
                      </a:r>
                      <a:endParaRPr lang="fr-FR" sz="1400" b="0" dirty="0">
                        <a:solidFill>
                          <a:schemeClr val="bg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fr-FR" sz="12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MDCN </a:t>
                      </a:r>
                      <a:r>
                        <a:rPr lang="fr-FR" sz="1200" b="0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(anti terre)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fr-FR" sz="12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SM 39 </a:t>
                      </a:r>
                      <a:r>
                        <a:rPr lang="fr-FR" sz="1400" b="0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(</a:t>
                      </a:r>
                      <a:r>
                        <a:rPr lang="fr-FR" sz="1200" b="0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anti surface)</a:t>
                      </a:r>
                      <a:endParaRPr lang="fr-FR" sz="1400" b="0" dirty="0">
                        <a:solidFill>
                          <a:schemeClr val="bg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fr-FR" sz="12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Mines </a:t>
                      </a:r>
                      <a:r>
                        <a:rPr lang="fr-FR" sz="1200" b="0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(anti</a:t>
                      </a:r>
                      <a:r>
                        <a:rPr lang="fr-FR" sz="1200" b="0" baseline="0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 SM &amp; Surface)</a:t>
                      </a:r>
                      <a:endParaRPr lang="fr-FR" sz="1200" b="1" dirty="0">
                        <a:solidFill>
                          <a:schemeClr val="bg1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27" name="Image 3" descr="http://www.meretmarine.com/sites/default/files/styles/mem_1000/public/new_objets_drupal/barr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36" y="2668111"/>
            <a:ext cx="2428133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D:\Users\Emmanuel\Documents\Nouveaux Horizons\Activités 2017\2017.Exposés Socio-culturels\Exposé 2017.02.01- SM\DocumentationIllustrations\SM-Nuc français\imag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499" y="2686181"/>
            <a:ext cx="2434428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669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9944" y="271047"/>
            <a:ext cx="7912496" cy="381000"/>
          </a:xfr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txBody>
          <a:bodyPr>
            <a:no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 </a:t>
            </a:r>
            <a:br>
              <a:rPr lang="fr-FR" sz="2000" dirty="0">
                <a:solidFill>
                  <a:schemeClr val="bg1"/>
                </a:solidFill>
              </a:rPr>
            </a:br>
            <a:r>
              <a:rPr lang="fr-FR" sz="2000" dirty="0">
                <a:solidFill>
                  <a:schemeClr val="bg1"/>
                </a:solidFill>
              </a:rPr>
              <a:t>4.1. GENÈSE de la DISSUASION FRANÇAISE  1/7 : État des lieux en 1958 (1)</a:t>
            </a:r>
            <a:r>
              <a:rPr lang="fr-FR" sz="2800" dirty="0">
                <a:solidFill>
                  <a:schemeClr val="bg1"/>
                </a:solidFill>
              </a:rPr>
              <a:t>   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14745" y="6269995"/>
            <a:ext cx="7641232" cy="399366"/>
          </a:xfrm>
          <a:solidFill>
            <a:schemeClr val="accent1">
              <a:lumMod val="7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 algn="ctr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HISTOIRE DES PROGRAMMES DE S/M NUCLÉAIRES FRANÇAIS (1960-2019)     16/56</a:t>
            </a:r>
          </a:p>
        </p:txBody>
      </p:sp>
      <p:pic>
        <p:nvPicPr>
          <p:cNvPr id="1026" name="Picture 2" descr="photo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14" y="6259778"/>
            <a:ext cx="628433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97795"/>
            <a:ext cx="3770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180975" y="2438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-180975" y="4288795"/>
            <a:ext cx="907345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-180975" y="6269995"/>
            <a:ext cx="9925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  <a:endParaRPr kumimoji="0" lang="fr-FR" altLang="fr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189455" y="4892182"/>
            <a:ext cx="8797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     </a:t>
            </a:r>
            <a:endParaRPr lang="fr-FR" dirty="0"/>
          </a:p>
        </p:txBody>
      </p:sp>
      <p:sp>
        <p:nvSpPr>
          <p:cNvPr id="38" name="ZoneTexte 37"/>
          <p:cNvSpPr txBox="1"/>
          <p:nvPr/>
        </p:nvSpPr>
        <p:spPr>
          <a:xfrm>
            <a:off x="420266" y="3806716"/>
            <a:ext cx="279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-28575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19944" y="1421160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377026" y="1349152"/>
            <a:ext cx="866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8765" y="3529717"/>
            <a:ext cx="8340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88513" y="4550405"/>
            <a:ext cx="8856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latin typeface="+mj-lt"/>
              </a:rPr>
              <a:t>. 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67714" y="1133128"/>
            <a:ext cx="8577166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411785" y="1052736"/>
            <a:ext cx="8758810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267865" y="6520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" y="764704"/>
            <a:ext cx="91154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En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juin 1958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le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Général de GAULLE 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est rappelé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au pouvoir 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: il souhaite que la France se dote d’une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FORCE de DISSUASION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tant pour des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raisons politiques 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(affirmation de sa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souveraineté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et de son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indépendance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vis-à-vis de l’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OTAN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et des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USA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) que pour des raisons de 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défense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nationale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(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risque de conflit 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généralisé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Est-Ouest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).  Mais quelle est à l’époque la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situation technique 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et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industrielle 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la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FRANCE 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dans les domaines liés à l’arme nucléaire et à ses vecteurs ?</a:t>
            </a:r>
          </a:p>
          <a:p>
            <a:pPr algn="just"/>
            <a:endParaRPr lang="fr-FR" sz="300" b="1" dirty="0"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Elle a commencé à se doter d’une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industrie nucléaire électrogène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MAIS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fondée sur une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filière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de réacteurs à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Ur NATUREL, graphite, gaz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(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UNGG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), qui, par ailleurs, est </a:t>
            </a:r>
            <a:r>
              <a:rPr lang="fr-FR" sz="1400" b="1" dirty="0">
                <a:solidFill>
                  <a:srgbClr val="FF66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PLUTONIGÈNE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: elle ne possède donc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PAS D’USINE 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d’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ENRICHISSEMENT 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l’Uranium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Elle maîtrise la conception et la réalisation des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S/M « classiques »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MAIS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d’un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déplacement modeste 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vis-à-vis de celui des S/M nucléaires américains ou soviétiques. Les plus « gros » S/M qu’elle ait construits depuis la guerre sont les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S/M 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type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NARVAL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dont le déplacement en plongée est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inférieur 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à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2000 tonnes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. Par ailleurs, son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1</a:t>
            </a:r>
            <a:r>
              <a:rPr lang="fr-FR" sz="1400" b="1" baseline="30000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er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programme 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S/M NUCLÉAIRE - 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lancé dans les années 1950 (</a:t>
            </a:r>
            <a:r>
              <a:rPr lang="fr-FR" sz="1400" b="1" dirty="0">
                <a:solidFill>
                  <a:srgbClr val="FF66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projet Q 244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à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Uranium naturel 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et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eau lourde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) - a été un </a:t>
            </a:r>
            <a:r>
              <a:rPr lang="fr-FR" sz="1400" b="1" dirty="0">
                <a:solidFill>
                  <a:srgbClr val="FF66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FIASCO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!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Cependant, les 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derniers gouvernements 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la </a:t>
            </a:r>
            <a:r>
              <a:rPr lang="fr-FR" sz="1400" b="1" dirty="0">
                <a:solidFill>
                  <a:srgbClr val="FF66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4</a:t>
            </a:r>
            <a:r>
              <a:rPr lang="fr-FR" sz="1400" b="1" baseline="30000" dirty="0">
                <a:solidFill>
                  <a:srgbClr val="FF66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ème</a:t>
            </a:r>
            <a:r>
              <a:rPr lang="fr-FR" sz="1400" b="1" dirty="0">
                <a:solidFill>
                  <a:srgbClr val="FF66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République 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(ceux de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Pierre MENDÈ-FRANCE 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et de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Félix GAILLARD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en particulier) ont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INITIÉ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dans la plus grande discrétion, l’</a:t>
            </a:r>
            <a:r>
              <a:rPr lang="fr-FR" sz="1400" b="1" dirty="0">
                <a:solidFill>
                  <a:srgbClr val="FF66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ÉTUDE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, 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par le </a:t>
            </a:r>
            <a:r>
              <a:rPr lang="fr-FR" sz="1400" b="1" dirty="0">
                <a:solidFill>
                  <a:srgbClr val="FF66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CEA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d’une </a:t>
            </a:r>
            <a:r>
              <a:rPr lang="fr-FR" sz="1400" b="1" dirty="0">
                <a:solidFill>
                  <a:srgbClr val="FF66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arme nucléaire 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à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solidFill>
                  <a:srgbClr val="FF66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fission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au </a:t>
            </a:r>
            <a:r>
              <a:rPr lang="fr-FR" sz="1400" b="1" dirty="0">
                <a:solidFill>
                  <a:srgbClr val="FF66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PLUTONIUM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ainsi que la réalisation de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deux RÉACTEURS PLUTONIGÈNES 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(G1 et G2, à Ur naturel- graphite-gaz, initialement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dédiés 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au développement des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réacteurs UNGG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) et d’une usine d’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EXTRACTION 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du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PLUTONIUM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à MARCOULE, dans le GARD, capable d’extraire le Plutonium des éléments combustibles usés des réacteurs G1 et G2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Elle a  déjà l’expérience de la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PROPULSION 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à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POUDRE 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des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missiles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du fait de ses travaux sur de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petits lanceurs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fr-FR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050" name="Picture 2" descr="Mendes_fra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79" y="4583088"/>
            <a:ext cx="1107582" cy="140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Felixgaillar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593" y="4604118"/>
            <a:ext cx="1205502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D:\Users\Emmanuel\Downloads\Photos &amp; dessins divers\typ-narval-refondu-a-la-mer_smal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194" y="4553376"/>
            <a:ext cx="2538044" cy="15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183" y="4524023"/>
            <a:ext cx="1162301" cy="151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Users\Emmanuel\Downloads\Photos &amp; dessins divers\Fusée_VERONIQUE_(8727147868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984" y="4630128"/>
            <a:ext cx="926307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-36512" y="5661248"/>
            <a:ext cx="8782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b="1" dirty="0">
              <a:latin typeface="+mj-lt"/>
            </a:endParaRPr>
          </a:p>
          <a:p>
            <a:r>
              <a:rPr lang="fr-FR" sz="1200" b="1" dirty="0">
                <a:latin typeface="+mj-lt"/>
              </a:rPr>
              <a:t>      </a:t>
            </a:r>
          </a:p>
          <a:p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</a:t>
            </a:r>
            <a:r>
              <a:rPr lang="fr-FR" sz="12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P. MENDÈS-FRANCE              F. GAILLARD                  S/M type « NARVAL » (années 1960)              Fusée sonde (1953)        Réacteur G2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                                                                                                                                                                        </a:t>
            </a:r>
          </a:p>
        </p:txBody>
      </p:sp>
      <p:graphicFrame>
        <p:nvGraphicFramePr>
          <p:cNvPr id="10" name="Tableau 9"/>
          <p:cNvGraphicFramePr>
            <a:graphicFrameLocks noGrp="1"/>
          </p:cNvGraphicFramePr>
          <p:nvPr/>
        </p:nvGraphicFramePr>
        <p:xfrm>
          <a:off x="411785" y="260647"/>
          <a:ext cx="8334101" cy="396240"/>
        </p:xfrm>
        <a:graphic>
          <a:graphicData uri="http://schemas.openxmlformats.org/drawingml/2006/table">
            <a:tbl>
              <a:tblPr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tblPr>
              <a:tblGrid>
                <a:gridCol w="83341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4.1. GENÈSE de la DISSUASION FRANÇAISE  :  État des lieux en 1958     1/2 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eau 11"/>
          <p:cNvGraphicFramePr>
            <a:graphicFrameLocks noGrp="1"/>
          </p:cNvGraphicFramePr>
          <p:nvPr/>
        </p:nvGraphicFramePr>
        <p:xfrm>
          <a:off x="1111624" y="6237312"/>
          <a:ext cx="7708848" cy="432048"/>
        </p:xfrm>
        <a:graphic>
          <a:graphicData uri="http://schemas.openxmlformats.org/drawingml/2006/table">
            <a:tbl>
              <a:tblPr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tblPr>
              <a:tblGrid>
                <a:gridCol w="7708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b="1" kern="1200" dirty="0">
                          <a:solidFill>
                            <a:schemeClr val="tx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HISTOIRE DES PROGRAMMES DE S/M NUCLÉAIRES FRANÇAIS (1960-2020)               17/72</a:t>
                      </a:r>
                    </a:p>
                    <a:p>
                      <a:endParaRPr lang="fr-FR" sz="10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27278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87624" y="6165305"/>
            <a:ext cx="7641232" cy="432048"/>
          </a:xfrm>
          <a:solidFill>
            <a:schemeClr val="accent1">
              <a:lumMod val="7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 algn="ctr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HISTOIRE DES PROGRAMMES DE S/M NUCLÉAIRES FRANÇAIS (1960-2020)         58/72</a:t>
            </a:r>
          </a:p>
        </p:txBody>
      </p:sp>
      <p:pic>
        <p:nvPicPr>
          <p:cNvPr id="1026" name="Picture 2" descr="photo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21" y="6101645"/>
            <a:ext cx="792088" cy="756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97795"/>
            <a:ext cx="3770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180975" y="2438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-180975" y="4288795"/>
            <a:ext cx="907345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-180975" y="6269995"/>
            <a:ext cx="9925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  <a:endParaRPr kumimoji="0" lang="fr-FR" altLang="fr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420266" y="3806716"/>
            <a:ext cx="279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-28575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19944" y="1421160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619944" y="-102260"/>
            <a:ext cx="866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8765" y="3529717"/>
            <a:ext cx="8340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88513" y="4550405"/>
            <a:ext cx="8856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67714" y="1133128"/>
            <a:ext cx="8577166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411785" y="1052736"/>
            <a:ext cx="8758810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07504" y="5157192"/>
            <a:ext cx="90630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sz="1200" b="1" dirty="0">
              <a:latin typeface="+mj-lt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95536" y="5373216"/>
            <a:ext cx="8361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+mj-lt"/>
              </a:rPr>
              <a:t>                 </a:t>
            </a:r>
            <a:endParaRPr lang="fr-FR" dirty="0"/>
          </a:p>
        </p:txBody>
      </p:sp>
      <p:sp>
        <p:nvSpPr>
          <p:cNvPr id="22" name="Titre 1"/>
          <p:cNvSpPr txBox="1">
            <a:spLocks/>
          </p:cNvSpPr>
          <p:nvPr/>
        </p:nvSpPr>
        <p:spPr>
          <a:xfrm>
            <a:off x="180975" y="163824"/>
            <a:ext cx="8855521" cy="2680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pPr algn="ctr"/>
            <a:r>
              <a:rPr lang="fr-FR" sz="1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4.6. LES PROGRAMMES DE S/M NUCLÉAIRES FRANÇAIS– SNA TYPE  « SUFFREN »            2/9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205477" y="5159297"/>
            <a:ext cx="2839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+mj-lt"/>
              </a:rPr>
              <a:t>                    </a:t>
            </a:r>
          </a:p>
        </p:txBody>
      </p:sp>
      <p:pic>
        <p:nvPicPr>
          <p:cNvPr id="2" name="Picture 2" descr="Résultat de recherche d'images pour &quot;photos construction sous-marin Suffren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63" y="489283"/>
            <a:ext cx="7553853" cy="453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Tableau 13"/>
          <p:cNvGraphicFramePr>
            <a:graphicFrameLocks noGrp="1"/>
          </p:cNvGraphicFramePr>
          <p:nvPr/>
        </p:nvGraphicFramePr>
        <p:xfrm>
          <a:off x="770965" y="4168588"/>
          <a:ext cx="5109882" cy="701040"/>
        </p:xfrm>
        <a:graphic>
          <a:graphicData uri="http://schemas.openxmlformats.org/drawingml/2006/table">
            <a:tbl>
              <a:tblPr/>
              <a:tblGrid>
                <a:gridCol w="51098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54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b="1" kern="1200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SNA type « SUFFREN » - ÉCORCHÉ </a:t>
                      </a:r>
                    </a:p>
                    <a:p>
                      <a:endParaRPr lang="fr-FR" sz="2000" dirty="0">
                        <a:latin typeface="+mj-lt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ZoneTexte 15"/>
          <p:cNvSpPr txBox="1"/>
          <p:nvPr/>
        </p:nvSpPr>
        <p:spPr>
          <a:xfrm>
            <a:off x="107504" y="4858182"/>
            <a:ext cx="8855521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1050" b="1" dirty="0">
              <a:solidFill>
                <a:schemeClr val="bg1">
                  <a:lumMod val="50000"/>
                  <a:lumOff val="5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algn="ctr"/>
            <a:r>
              <a:rPr lang="fr-FR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Noter , en particulier, l’</a:t>
            </a:r>
            <a:r>
              <a:rPr lang="fr-FR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hydrodynamisme de la carène</a:t>
            </a:r>
            <a:r>
              <a:rPr lang="fr-FR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</a:t>
            </a:r>
            <a:r>
              <a:rPr lang="fr-FR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la</a:t>
            </a:r>
            <a:r>
              <a:rPr lang="fr-FR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pompe-hélice </a:t>
            </a:r>
            <a:r>
              <a:rPr lang="fr-FR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la </a:t>
            </a:r>
            <a:r>
              <a:rPr lang="fr-FR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disposition </a:t>
            </a:r>
          </a:p>
          <a:p>
            <a:pPr algn="ctr"/>
            <a:r>
              <a:rPr lang="fr-FR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en</a:t>
            </a:r>
            <a:r>
              <a:rPr lang="fr-FR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‘’X’’  </a:t>
            </a:r>
            <a:r>
              <a:rPr lang="fr-FR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</a:t>
            </a:r>
            <a:r>
              <a:rPr lang="fr-FR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l ’appareil </a:t>
            </a:r>
            <a:r>
              <a:rPr lang="fr-FR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à</a:t>
            </a:r>
            <a:r>
              <a:rPr lang="fr-FR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gouverner AR</a:t>
            </a:r>
            <a:r>
              <a:rPr lang="fr-FR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</a:t>
            </a:r>
            <a:r>
              <a:rPr lang="fr-FR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l’</a:t>
            </a:r>
            <a:r>
              <a:rPr lang="fr-FR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emplacement  </a:t>
            </a:r>
            <a:r>
              <a:rPr lang="fr-FR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des</a:t>
            </a:r>
            <a:r>
              <a:rPr lang="fr-FR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‘’barres’’ </a:t>
            </a:r>
            <a:r>
              <a:rPr lang="fr-FR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</a:t>
            </a:r>
            <a:r>
              <a:rPr lang="fr-FR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plongée AV, </a:t>
            </a:r>
            <a:r>
              <a:rPr lang="fr-FR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</a:t>
            </a:r>
            <a:r>
              <a:rPr lang="fr-FR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</a:t>
            </a:r>
            <a:r>
              <a:rPr lang="fr-FR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caractère</a:t>
            </a:r>
            <a:r>
              <a:rPr lang="fr-FR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« non pénétrant » </a:t>
            </a:r>
            <a:r>
              <a:rPr lang="fr-FR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des</a:t>
            </a:r>
            <a:r>
              <a:rPr lang="fr-FR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mâts </a:t>
            </a:r>
            <a:r>
              <a:rPr lang="fr-FR" b="1" dirty="0" err="1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hissables</a:t>
            </a:r>
            <a:r>
              <a:rPr lang="fr-FR" sz="2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la</a:t>
            </a:r>
            <a:r>
              <a:rPr lang="fr-FR" sz="20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compacité </a:t>
            </a:r>
            <a:r>
              <a:rPr lang="fr-FR" sz="2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du </a:t>
            </a:r>
            <a:r>
              <a:rPr lang="fr-FR" sz="20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réacteur nucléaire</a:t>
            </a:r>
            <a:endParaRPr lang="fr-FR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854413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87624" y="6165305"/>
            <a:ext cx="7641232" cy="432048"/>
          </a:xfrm>
          <a:solidFill>
            <a:schemeClr val="accent1">
              <a:lumMod val="7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 algn="ctr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HISTOIRE DES PROGRAMMES DE S/M NUCLÉAIRES FRANÇAIS (1960-2019)     53/59</a:t>
            </a:r>
          </a:p>
        </p:txBody>
      </p:sp>
      <p:pic>
        <p:nvPicPr>
          <p:cNvPr id="1026" name="Picture 2" descr="photo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21" y="6101645"/>
            <a:ext cx="792088" cy="68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97795"/>
            <a:ext cx="3770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180975" y="2438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-180975" y="4288795"/>
            <a:ext cx="907345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-180975" y="6269995"/>
            <a:ext cx="9925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  <a:endParaRPr kumimoji="0" lang="fr-FR" altLang="fr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420266" y="3806716"/>
            <a:ext cx="279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-28575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19944" y="1421160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619944" y="-102260"/>
            <a:ext cx="866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8765" y="3529717"/>
            <a:ext cx="8340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88513" y="4550405"/>
            <a:ext cx="8856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67714" y="1133128"/>
            <a:ext cx="8577166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411785" y="1052736"/>
            <a:ext cx="8758810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07504" y="5157192"/>
            <a:ext cx="90630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sz="1200" b="1" dirty="0">
              <a:latin typeface="+mj-lt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95536" y="5373216"/>
            <a:ext cx="8361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+mj-lt"/>
              </a:rPr>
              <a:t>                 </a:t>
            </a:r>
            <a:endParaRPr lang="fr-FR" dirty="0"/>
          </a:p>
        </p:txBody>
      </p:sp>
      <p:sp>
        <p:nvSpPr>
          <p:cNvPr id="22" name="Titre 1"/>
          <p:cNvSpPr txBox="1">
            <a:spLocks/>
          </p:cNvSpPr>
          <p:nvPr/>
        </p:nvSpPr>
        <p:spPr>
          <a:xfrm>
            <a:off x="180975" y="163824"/>
            <a:ext cx="8855521" cy="2680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pPr algn="ctr"/>
            <a:r>
              <a:rPr lang="fr-FR" sz="1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4.6. LES PROGRAMMES DE S/M NUCLÉAIRES FRANÇAIS– SNA TYPE  « SUFFREN »            3/9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205477" y="5159297"/>
            <a:ext cx="2839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+mj-lt"/>
              </a:rPr>
              <a:t>                   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403648" y="580526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</a:t>
            </a:r>
            <a:endParaRPr lang="fr-FR" sz="20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-396552" y="5165576"/>
            <a:ext cx="951197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</a:t>
            </a:r>
            <a:r>
              <a:rPr lang="fr-FR" sz="2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SNA TYPE « SUFFREN » EN SURFACE (Vue d’artiste</a:t>
            </a:r>
            <a:r>
              <a:rPr lang="fr-FR" sz="24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)</a:t>
            </a:r>
          </a:p>
          <a:p>
            <a:pPr algn="ctr"/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</a:t>
            </a:r>
            <a:r>
              <a:rPr lang="fr-FR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Noter la </a:t>
            </a:r>
            <a:r>
              <a:rPr lang="fr-FR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disposition en ‘’X’’  </a:t>
            </a:r>
            <a:r>
              <a:rPr lang="fr-FR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l ’</a:t>
            </a:r>
            <a:r>
              <a:rPr lang="fr-FR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appareil à gouverner AR</a:t>
            </a:r>
            <a:r>
              <a:rPr lang="fr-FR" sz="2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ainsi que </a:t>
            </a:r>
            <a:r>
              <a:rPr lang="fr-FR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l’</a:t>
            </a:r>
            <a:r>
              <a:rPr lang="fr-FR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absence</a:t>
            </a:r>
            <a:r>
              <a:rPr lang="fr-FR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</a:p>
          <a:p>
            <a:pPr algn="ctr"/>
            <a:r>
              <a:rPr lang="fr-FR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des</a:t>
            </a:r>
            <a:r>
              <a:rPr lang="fr-FR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‘’barres’’ de plongée AV </a:t>
            </a:r>
            <a:r>
              <a:rPr lang="fr-FR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sur le </a:t>
            </a:r>
            <a:r>
              <a:rPr lang="fr-FR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massif</a:t>
            </a:r>
          </a:p>
          <a:p>
            <a:pPr algn="ctr"/>
            <a:r>
              <a:rPr lang="fr-FR" sz="24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                                            </a:t>
            </a:r>
            <a:endParaRPr lang="fr-FR" sz="2400" dirty="0">
              <a:latin typeface="+mj-lt"/>
            </a:endParaRPr>
          </a:p>
        </p:txBody>
      </p:sp>
      <p:pic>
        <p:nvPicPr>
          <p:cNvPr id="2" name="Picture 2" descr="D:\Users\Emmanuel\Documents\Exposés ED\Exposé S-M Nuc\Histoire-Progr_S.Mnuc_ 1960-2017- Matériaux\SNA type Suffren en surfa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171" y="585192"/>
            <a:ext cx="671366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7812360" y="6205374"/>
            <a:ext cx="944318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59/72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1162109" y="6165303"/>
          <a:ext cx="7658363" cy="432049"/>
        </p:xfrm>
        <a:graphic>
          <a:graphicData uri="http://schemas.openxmlformats.org/drawingml/2006/table">
            <a:tbl>
              <a:tblPr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tblPr>
              <a:tblGrid>
                <a:gridCol w="7658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2049">
                <a:tc>
                  <a:txBody>
                    <a:bodyPr/>
                    <a:lstStyle/>
                    <a:p>
                      <a:r>
                        <a:rPr lang="fr-FR" sz="1600" b="1" dirty="0">
                          <a:latin typeface="+mj-lt"/>
                        </a:rPr>
                        <a:t>HISTOIRE</a:t>
                      </a:r>
                      <a:r>
                        <a:rPr lang="fr-FR" sz="1600" b="1" baseline="0" dirty="0">
                          <a:latin typeface="+mj-lt"/>
                        </a:rPr>
                        <a:t> DES PROGRAMMES DE S/M NUCLÉAIRES FRANÇAIS                                   59/72</a:t>
                      </a:r>
                      <a:endParaRPr lang="fr-FR" sz="1600" b="1" dirty="0">
                        <a:latin typeface="+mj-lt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15456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87624" y="6165305"/>
            <a:ext cx="7641232" cy="432048"/>
          </a:xfrm>
          <a:solidFill>
            <a:schemeClr val="accent1">
              <a:lumMod val="7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 algn="ctr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HISTOIRE DES PROGRAMMES DE S/M NUCLÉAIRES FRANÇAIS (1960-2019)         60/72</a:t>
            </a:r>
          </a:p>
        </p:txBody>
      </p:sp>
      <p:pic>
        <p:nvPicPr>
          <p:cNvPr id="1026" name="Picture 2" descr="photo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21" y="6101645"/>
            <a:ext cx="792088" cy="68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97795"/>
            <a:ext cx="3770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180975" y="2438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-180975" y="4288795"/>
            <a:ext cx="907345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-180975" y="6269995"/>
            <a:ext cx="9925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  <a:endParaRPr kumimoji="0" lang="fr-FR" altLang="fr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420266" y="3806716"/>
            <a:ext cx="279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-28575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19944" y="1421160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619944" y="-102260"/>
            <a:ext cx="866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8765" y="3529717"/>
            <a:ext cx="8340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88513" y="4550405"/>
            <a:ext cx="8856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67714" y="1133128"/>
            <a:ext cx="8577166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411785" y="1052736"/>
            <a:ext cx="8758810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07504" y="5157192"/>
            <a:ext cx="90630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sz="1200" b="1" dirty="0">
              <a:latin typeface="+mj-lt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95536" y="5373216"/>
            <a:ext cx="8361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+mj-lt"/>
              </a:rPr>
              <a:t>                 </a:t>
            </a:r>
            <a:endParaRPr lang="fr-FR" dirty="0"/>
          </a:p>
        </p:txBody>
      </p:sp>
      <p:sp>
        <p:nvSpPr>
          <p:cNvPr id="22" name="Titre 1"/>
          <p:cNvSpPr txBox="1">
            <a:spLocks/>
          </p:cNvSpPr>
          <p:nvPr/>
        </p:nvSpPr>
        <p:spPr>
          <a:xfrm>
            <a:off x="180975" y="163824"/>
            <a:ext cx="8855521" cy="2680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pPr algn="ctr"/>
            <a:r>
              <a:rPr lang="fr-FR" sz="1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4.6. LES PROGRAMMES DE S/M NUCLÉAIRES FRANÇAIS– SNA TYPE  « SUFFREN »            4/9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205477" y="5159297"/>
            <a:ext cx="2839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+mj-lt"/>
              </a:rPr>
              <a:t>                    </a:t>
            </a:r>
          </a:p>
        </p:txBody>
      </p:sp>
      <p:pic>
        <p:nvPicPr>
          <p:cNvPr id="2" name="Picture 2" descr="Le modèle de sous-marin Shortfin Barracuda Block 1A, créé par DCNS, remplacera les actuels sous-marins australien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921" y="1501552"/>
            <a:ext cx="8937872" cy="44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(© NAVAL GROUP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789" y="548680"/>
            <a:ext cx="3518204" cy="24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315314" y="4550405"/>
            <a:ext cx="851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SNA TYPE « SUFFREN » EN PLONGÉE  (Vues d’artiste)</a:t>
            </a:r>
            <a:endParaRPr lang="fr-FR" sz="20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88765" y="4950515"/>
            <a:ext cx="79716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00" algn="ctr"/>
            <a:r>
              <a:rPr lang="fr-FR" sz="2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Noter l’</a:t>
            </a:r>
            <a:r>
              <a:rPr lang="fr-FR" sz="20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hydrodynamisme </a:t>
            </a:r>
            <a:r>
              <a:rPr lang="fr-FR" sz="2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la </a:t>
            </a:r>
            <a:r>
              <a:rPr lang="fr-FR" sz="20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carène</a:t>
            </a:r>
            <a:r>
              <a:rPr lang="fr-FR" sz="2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la </a:t>
            </a:r>
            <a:r>
              <a:rPr lang="fr-FR" sz="20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pompe-hélice</a:t>
            </a:r>
            <a:r>
              <a:rPr lang="fr-FR" sz="2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la </a:t>
            </a:r>
            <a:r>
              <a:rPr lang="fr-FR" sz="20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disposition en ‘’X’’ </a:t>
            </a:r>
            <a:r>
              <a:rPr lang="fr-FR" sz="2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l ’</a:t>
            </a:r>
            <a:r>
              <a:rPr lang="fr-FR" sz="20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appareil à gouverner AR</a:t>
            </a:r>
            <a:r>
              <a:rPr lang="fr-FR" sz="2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l’</a:t>
            </a:r>
            <a:r>
              <a:rPr lang="fr-FR" sz="20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emplacement</a:t>
            </a:r>
            <a:r>
              <a:rPr lang="fr-FR" sz="2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des </a:t>
            </a:r>
            <a:r>
              <a:rPr lang="fr-FR" sz="20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‘’barres’’ </a:t>
            </a:r>
            <a:r>
              <a:rPr lang="fr-FR" sz="2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</a:t>
            </a:r>
            <a:r>
              <a:rPr lang="fr-FR" sz="20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plongée AV </a:t>
            </a:r>
            <a:r>
              <a:rPr lang="fr-FR" sz="2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et l’</a:t>
            </a:r>
            <a:r>
              <a:rPr lang="fr-FR" sz="20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antenne SONAR « de flanc »</a:t>
            </a:r>
          </a:p>
          <a:p>
            <a:pPr marL="72000"/>
            <a:endParaRPr lang="fr-FR" sz="20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877639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87624" y="6165305"/>
            <a:ext cx="7641232" cy="432048"/>
          </a:xfrm>
          <a:solidFill>
            <a:schemeClr val="accent1">
              <a:lumMod val="7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 algn="ctr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HISTOIRE DES PROGRAMMES DE S/M NUCLÉAIRES FRANÇAIS (1960-2019)         61/72</a:t>
            </a:r>
          </a:p>
        </p:txBody>
      </p:sp>
      <p:pic>
        <p:nvPicPr>
          <p:cNvPr id="1026" name="Picture 2" descr="photo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21" y="6101645"/>
            <a:ext cx="792088" cy="68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97795"/>
            <a:ext cx="3770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180975" y="2438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-180975" y="4288795"/>
            <a:ext cx="907345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-180975" y="6269995"/>
            <a:ext cx="9925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  <a:endParaRPr kumimoji="0" lang="fr-FR" altLang="fr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420266" y="3806716"/>
            <a:ext cx="279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-28575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19944" y="1421160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619944" y="-102260"/>
            <a:ext cx="866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8765" y="3529717"/>
            <a:ext cx="8340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88513" y="4550405"/>
            <a:ext cx="8856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67714" y="1133128"/>
            <a:ext cx="8577166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411785" y="1052736"/>
            <a:ext cx="8758810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07504" y="5157192"/>
            <a:ext cx="90630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sz="1200" b="1" dirty="0">
              <a:latin typeface="+mj-lt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95536" y="5373216"/>
            <a:ext cx="8361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+mj-lt"/>
              </a:rPr>
              <a:t>                 </a:t>
            </a:r>
            <a:endParaRPr lang="fr-FR" dirty="0"/>
          </a:p>
        </p:txBody>
      </p:sp>
      <p:sp>
        <p:nvSpPr>
          <p:cNvPr id="22" name="Titre 1"/>
          <p:cNvSpPr txBox="1">
            <a:spLocks/>
          </p:cNvSpPr>
          <p:nvPr/>
        </p:nvSpPr>
        <p:spPr>
          <a:xfrm>
            <a:off x="180975" y="163824"/>
            <a:ext cx="8855521" cy="2680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pPr algn="ctr"/>
            <a:r>
              <a:rPr lang="fr-FR" sz="1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4.6. LES PROGRAMMES DE S/M NUCLÉAIRES FRANÇAIS– SNA TYPE  « SUFFREN »            5/9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205477" y="5159297"/>
            <a:ext cx="2839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+mj-lt"/>
              </a:rPr>
              <a:t>                    </a:t>
            </a:r>
          </a:p>
        </p:txBody>
      </p:sp>
      <p:pic>
        <p:nvPicPr>
          <p:cNvPr id="2" name="Picture 2" descr="D:\Users\Emmanuel\Documents\Défense -  DGA - Naval Group-Industrie\Photos et docs Défense\Sous-marins\SNA type Suffren\Barracuda- Fourniture Thalè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01" y="620688"/>
            <a:ext cx="8768524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8990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87624" y="6165305"/>
            <a:ext cx="7641232" cy="432048"/>
          </a:xfrm>
          <a:solidFill>
            <a:schemeClr val="accent1">
              <a:lumMod val="7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 algn="ctr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HISTOIRE DES PROGRAMMES DE S/M NUCLÉAIRES FRANÇAIS (1960-2020)         62/72</a:t>
            </a:r>
          </a:p>
        </p:txBody>
      </p:sp>
      <p:pic>
        <p:nvPicPr>
          <p:cNvPr id="1026" name="Picture 2" descr="photo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21" y="6101645"/>
            <a:ext cx="792088" cy="68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97795"/>
            <a:ext cx="3770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180975" y="2438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-180975" y="4288795"/>
            <a:ext cx="907345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-180975" y="6269995"/>
            <a:ext cx="9925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  <a:endParaRPr kumimoji="0" lang="fr-FR" altLang="fr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420266" y="3806716"/>
            <a:ext cx="279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-28575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19944" y="1421160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619944" y="-102260"/>
            <a:ext cx="866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8765" y="3529717"/>
            <a:ext cx="8340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88513" y="4550405"/>
            <a:ext cx="8856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67714" y="1133128"/>
            <a:ext cx="8577166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411785" y="1052736"/>
            <a:ext cx="8758810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07504" y="5157192"/>
            <a:ext cx="90630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sz="1200" b="1" dirty="0">
              <a:latin typeface="+mj-lt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95536" y="5373216"/>
            <a:ext cx="8361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+mj-lt"/>
              </a:rPr>
              <a:t>                 </a:t>
            </a:r>
            <a:endParaRPr lang="fr-FR" dirty="0"/>
          </a:p>
        </p:txBody>
      </p:sp>
      <p:sp>
        <p:nvSpPr>
          <p:cNvPr id="22" name="Titre 1"/>
          <p:cNvSpPr txBox="1">
            <a:spLocks/>
          </p:cNvSpPr>
          <p:nvPr/>
        </p:nvSpPr>
        <p:spPr>
          <a:xfrm>
            <a:off x="180975" y="163824"/>
            <a:ext cx="8855521" cy="2680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pPr algn="ctr"/>
            <a:r>
              <a:rPr lang="fr-FR" sz="1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4.6. LES PROGRAMMES DE S/M NUCLÉAIRES FRANÇAIS– SNA TYPE  « SUFFREN »            6/9</a:t>
            </a:r>
          </a:p>
        </p:txBody>
      </p:sp>
      <p:pic>
        <p:nvPicPr>
          <p:cNvPr id="2050" name="Picture 2" descr="D:\Users\Emmanuel\Documents\Défense -  DGA - Naval Group-Industrie\Photos et docs Défense\Sous-marins\SNA type Suffren\Barracuda avec ''Dry deck shelter''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21" y="1004216"/>
            <a:ext cx="4454023" cy="266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Users\Emmanuel\Documents\Défense -  DGA - Naval Group-Industrie\Photos et docs Défense\Sous-marins\SNA type Suffren\Barracuda- Dry deck shelteravec véhicule VSM 3G.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736" y="1176949"/>
            <a:ext cx="3823760" cy="205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Users\Emmanuel\Documents\Défense -  DGA - Naval Group-Industrie\Photos et docs Défense\Sous-marins\SNA type Suffren\Barracuda- Drydeck shelter avec véhicule VSM 3G.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547" y="3756106"/>
            <a:ext cx="3292547" cy="18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Users\Emmanuel\Documents\Défense -  DGA - Naval Group-Industrie\Photos et docs Défense\Sous-marins\SNA type Suffren\Barracuda- Propulseur S-M 3G (PSM3G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17930"/>
            <a:ext cx="2773661" cy="183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98624" y="465607"/>
            <a:ext cx="8937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SNA TYPE « SUFFREN » : MISE EN ŒUVRE DES « FORCES SPÉCIALES »  EN PLONGÉE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-346623" y="3659251"/>
            <a:ext cx="5782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SNA type SUFFREN avec son «DRY DECK  SHELTER » (D.D.S.)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132950" y="3171331"/>
            <a:ext cx="3823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Schéma du «D.D.S.» avec son véhicule </a:t>
            </a:r>
          </a:p>
          <a:p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sous-marin pour forces spéciales (V.S.M.)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132950" y="5628106"/>
            <a:ext cx="3823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+mj-lt"/>
              </a:rPr>
              <a:t>   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Vue d’artiste du largage en plongée du</a:t>
            </a:r>
          </a:p>
          <a:p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        V.S.M. à partir du D.D.S. 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162109" y="5905105"/>
            <a:ext cx="3629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    </a:t>
            </a:r>
            <a:endParaRPr lang="fr-FR" sz="16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259632" y="5853930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Maquette du V.S.M.</a:t>
            </a:r>
          </a:p>
        </p:txBody>
      </p:sp>
    </p:spTree>
    <p:extLst>
      <p:ext uri="{BB962C8B-B14F-4D97-AF65-F5344CB8AC3E}">
        <p14:creationId xmlns:p14="http://schemas.microsoft.com/office/powerpoint/2010/main" val="42246439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87624" y="6165305"/>
            <a:ext cx="7641232" cy="432048"/>
          </a:xfrm>
          <a:solidFill>
            <a:schemeClr val="accent1">
              <a:lumMod val="7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 algn="ctr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HISTOIRE DES PROGRAMMES DE S/M NUCLÉAIRES FRANÇAIS (1960-2019)           63/72</a:t>
            </a:r>
          </a:p>
        </p:txBody>
      </p:sp>
      <p:pic>
        <p:nvPicPr>
          <p:cNvPr id="1026" name="Picture 2" descr="photo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21" y="6101645"/>
            <a:ext cx="792088" cy="68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97795"/>
            <a:ext cx="3770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180975" y="2438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-180975" y="4288795"/>
            <a:ext cx="907345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-180975" y="6269995"/>
            <a:ext cx="9925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  <a:endParaRPr kumimoji="0" lang="fr-FR" altLang="fr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420266" y="3806716"/>
            <a:ext cx="279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-28575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19944" y="1421160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619944" y="-102260"/>
            <a:ext cx="866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8765" y="3529717"/>
            <a:ext cx="8340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88513" y="4550405"/>
            <a:ext cx="8856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67714" y="1133128"/>
            <a:ext cx="8577166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411785" y="1052736"/>
            <a:ext cx="8758810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07504" y="5157192"/>
            <a:ext cx="90630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sz="1200" b="1" dirty="0">
              <a:latin typeface="+mj-lt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95536" y="5373216"/>
            <a:ext cx="8361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+mj-lt"/>
              </a:rPr>
              <a:t>                 </a:t>
            </a:r>
            <a:endParaRPr lang="fr-FR" dirty="0"/>
          </a:p>
        </p:txBody>
      </p:sp>
      <p:sp>
        <p:nvSpPr>
          <p:cNvPr id="22" name="Titre 1"/>
          <p:cNvSpPr txBox="1">
            <a:spLocks/>
          </p:cNvSpPr>
          <p:nvPr/>
        </p:nvSpPr>
        <p:spPr>
          <a:xfrm>
            <a:off x="180975" y="163824"/>
            <a:ext cx="8855521" cy="2680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pPr algn="ctr"/>
            <a:r>
              <a:rPr lang="fr-FR" sz="1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4.6. LES PROGRAMMES DE S/M NUCLÉAIRES FRANÇAIS– SNA TYPE  « SUFFREN »       7/9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205477" y="5159297"/>
            <a:ext cx="2839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+mj-lt"/>
              </a:rPr>
              <a:t>                    </a:t>
            </a:r>
          </a:p>
        </p:txBody>
      </p:sp>
      <p:sp>
        <p:nvSpPr>
          <p:cNvPr id="2" name="AutoShape 2" descr="Résultat de recherche d'images pour &quot;photos construction sous-marin Suffren&quot;"/>
          <p:cNvSpPr>
            <a:spLocks noChangeAspect="1" noChangeArrowheads="1"/>
          </p:cNvSpPr>
          <p:nvPr/>
        </p:nvSpPr>
        <p:spPr bwMode="auto">
          <a:xfrm>
            <a:off x="155575" y="-541338"/>
            <a:ext cx="1695450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1" name="AutoShape 4" descr="Résultat de recherche d'images pour &quot;photos construction sous-marin Suffren&quot;"/>
          <p:cNvSpPr>
            <a:spLocks noChangeAspect="1" noChangeArrowheads="1"/>
          </p:cNvSpPr>
          <p:nvPr/>
        </p:nvSpPr>
        <p:spPr bwMode="auto">
          <a:xfrm>
            <a:off x="307975" y="-388938"/>
            <a:ext cx="1695450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2" name="AutoShape 6" descr="Résultat de recherche d'images pour &quot;photos construction sous-marin Suffren&quot;"/>
          <p:cNvSpPr>
            <a:spLocks noChangeAspect="1" noChangeArrowheads="1"/>
          </p:cNvSpPr>
          <p:nvPr/>
        </p:nvSpPr>
        <p:spPr bwMode="auto">
          <a:xfrm>
            <a:off x="460375" y="-236538"/>
            <a:ext cx="1695450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2056" name="Picture 8" descr="Résultat de recherche d'images pour &quot;photos construction sous-marin Suffren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33" y="734630"/>
            <a:ext cx="3237784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ésultat de recherche d'images pour &quot;photos construction sous-marin Suffren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232" y="3213216"/>
            <a:ext cx="2987848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14" descr="Résultat de recherche d'images pour &quot;photos construction sous-marin Suffren&quot;"/>
          <p:cNvSpPr>
            <a:spLocks noChangeAspect="1" noChangeArrowheads="1"/>
          </p:cNvSpPr>
          <p:nvPr/>
        </p:nvSpPr>
        <p:spPr bwMode="auto">
          <a:xfrm>
            <a:off x="612775" y="-84138"/>
            <a:ext cx="1695450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6" name="AutoShape 16" descr="Résultat de recherche d'images pour &quot;photos construction sous-marin Suffren&quot;"/>
          <p:cNvSpPr>
            <a:spLocks noChangeAspect="1" noChangeArrowheads="1"/>
          </p:cNvSpPr>
          <p:nvPr/>
        </p:nvSpPr>
        <p:spPr bwMode="auto">
          <a:xfrm>
            <a:off x="765175" y="68262"/>
            <a:ext cx="1695450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2068" name="Picture 20" descr="Résultat de recherche d'images pour &quot;photos construction sous-marin Suffren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081" y="3355711"/>
            <a:ext cx="2926508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Résultat de recherche d'images pour &quot;photos construction sous-marin Suffren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122" y="734630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AutoShape 4" descr="Résultat de recherche d'images pour &quot;photos construction sous-marin Suffren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1030" name="Picture 6" descr="Résultat de recherche d'images pour &quot;photos construction sous-marin Suffren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8" y="3265566"/>
            <a:ext cx="3179464" cy="21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ZoneTexte 41"/>
          <p:cNvSpPr txBox="1"/>
          <p:nvPr/>
        </p:nvSpPr>
        <p:spPr>
          <a:xfrm>
            <a:off x="-42030" y="2912559"/>
            <a:ext cx="36863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</a:t>
            </a:r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Noter les ailerons  en ‘’X’’des barres de plongée AR)</a:t>
            </a:r>
            <a:endParaRPr lang="fr-FR" sz="11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349122" y="2477706"/>
            <a:ext cx="2619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Ossature du massif vue de tribord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5968497" y="2754705"/>
            <a:ext cx="304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Vue d’ensemble du chantier 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3212232" y="5313185"/>
            <a:ext cx="29932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L’avant et les ouvertures extérieures des TLT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-42030" y="5389566"/>
            <a:ext cx="3241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SNA type « Suffren » n° 1 et 2 en construction</a:t>
            </a:r>
          </a:p>
          <a:p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côte à côte, dans la grande nef de Cherbourg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1460500" y="5774850"/>
            <a:ext cx="6495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VUES DU « SUFFREN » EN CONSTRUCTION À CHERBOURG    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6205477" y="5371711"/>
            <a:ext cx="2681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   </a:t>
            </a:r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</a:t>
            </a:r>
          </a:p>
          <a:p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         La carène après peinture</a:t>
            </a:r>
          </a:p>
        </p:txBody>
      </p:sp>
      <p:pic>
        <p:nvPicPr>
          <p:cNvPr id="4" name="Picture 2" descr="D:\Users\Emmanuel\Documents\Exposés ED\Exposé S-M Nuc\Histoire-Progr_S.Mnuc_ 1960-2017- Matériaux\suffren_3_copyright_naval_group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743" y="744538"/>
            <a:ext cx="2964753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5364088" y="2912559"/>
            <a:ext cx="37513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                </a:t>
            </a:r>
            <a:r>
              <a:rPr lang="fr-FR" sz="11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</a:t>
            </a:r>
            <a:r>
              <a:rPr lang="fr-FR" sz="11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Noter le sas au-dessus du  compartiment réacteur)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3212232" y="5467074"/>
            <a:ext cx="29878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0" y="2724538"/>
            <a:ext cx="34699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Déplacement de la section AR sur « marcheurs »</a:t>
            </a:r>
          </a:p>
        </p:txBody>
      </p:sp>
    </p:spTree>
    <p:extLst>
      <p:ext uri="{BB962C8B-B14F-4D97-AF65-F5344CB8AC3E}">
        <p14:creationId xmlns:p14="http://schemas.microsoft.com/office/powerpoint/2010/main" val="35447580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87624" y="6142768"/>
            <a:ext cx="7641232" cy="388837"/>
          </a:xfrm>
          <a:solidFill>
            <a:schemeClr val="accent1">
              <a:lumMod val="7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 algn="ctr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HISTOIRE DES PROGRAMMES DE S/M NUCLÉAIRES FRANÇAIS (1960-2019)         64/72</a:t>
            </a:r>
          </a:p>
        </p:txBody>
      </p:sp>
      <p:pic>
        <p:nvPicPr>
          <p:cNvPr id="1026" name="Picture 2" descr="photo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62" y="6021288"/>
            <a:ext cx="792088" cy="68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97795"/>
            <a:ext cx="3770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180975" y="2438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-180975" y="4288795"/>
            <a:ext cx="907345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-180975" y="6269995"/>
            <a:ext cx="9925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  <a:endParaRPr kumimoji="0" lang="fr-FR" altLang="fr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420266" y="3806716"/>
            <a:ext cx="279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-28575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19944" y="1421160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619944" y="-102260"/>
            <a:ext cx="866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8765" y="3529717"/>
            <a:ext cx="8340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88513" y="4550405"/>
            <a:ext cx="8856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67714" y="1133128"/>
            <a:ext cx="8577166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411785" y="1052736"/>
            <a:ext cx="8758810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07504" y="5157192"/>
            <a:ext cx="90630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sz="1200" b="1" dirty="0">
              <a:latin typeface="+mj-lt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95536" y="5373216"/>
            <a:ext cx="8361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+mj-lt"/>
              </a:rPr>
              <a:t>                 </a:t>
            </a:r>
            <a:endParaRPr lang="fr-FR" dirty="0"/>
          </a:p>
        </p:txBody>
      </p:sp>
      <p:sp>
        <p:nvSpPr>
          <p:cNvPr id="22" name="Titre 1"/>
          <p:cNvSpPr txBox="1">
            <a:spLocks/>
          </p:cNvSpPr>
          <p:nvPr/>
        </p:nvSpPr>
        <p:spPr>
          <a:xfrm>
            <a:off x="0" y="228600"/>
            <a:ext cx="9144000" cy="3200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4.6. LES PROGRAMMES DE S/M NUCLÉAIRES FRANÇAIS– SNA TYPE  « SUFFREN »       8/9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205477" y="5159297"/>
            <a:ext cx="2839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+mj-lt"/>
              </a:rPr>
              <a:t>                    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-108520" y="5467074"/>
            <a:ext cx="927911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1100" b="1" dirty="0"/>
          </a:p>
          <a:p>
            <a:pPr algn="ctr"/>
            <a:endParaRPr lang="fr-FR" sz="1200" b="1" dirty="0"/>
          </a:p>
        </p:txBody>
      </p:sp>
      <p:pic>
        <p:nvPicPr>
          <p:cNvPr id="2050" name="Picture 2" descr="Le Suffren sur les marcheurs l'ayant transporté du chantier Laubeuf au DME (© REUTER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378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e Suffren sur les marcheurs l'ayant transporté du chantier Laubeuf au DME (© REUTERS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90405"/>
            <a:ext cx="378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endant la cérémonie d'inauguration du Suffren le 12 juillet (© MER ET MARINE - VINCENT GROIZELEAU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799" y="806405"/>
            <a:ext cx="4988081" cy="37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3932607" y="4704293"/>
            <a:ext cx="50304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Présentation officielle du « SUFFREN » le 12 juillet 2019  à CHERBOURG, au sortir de sa nef de construction,  grâce  à un système de « marcheurs » , et avant sa mise à l’eau, en présence  d’Emmanuel MACRON, Président de la République et de Florence PARLY, Ministre des Armées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5ED7027-FDC0-B700-F835-976CFB004A43}"/>
              </a:ext>
            </a:extLst>
          </p:cNvPr>
          <p:cNvSpPr txBox="1">
            <a:spLocks/>
          </p:cNvSpPr>
          <p:nvPr/>
        </p:nvSpPr>
        <p:spPr>
          <a:xfrm>
            <a:off x="0" y="204555"/>
            <a:ext cx="9144000" cy="3200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4.6. LES PROGRAMMES DE S/M NUCLÉAIRES FRANÇAIS– SNA TYPE  « SUFFREN »       8/9</a:t>
            </a:r>
          </a:p>
        </p:txBody>
      </p:sp>
    </p:spTree>
    <p:extLst>
      <p:ext uri="{BB962C8B-B14F-4D97-AF65-F5344CB8AC3E}">
        <p14:creationId xmlns:p14="http://schemas.microsoft.com/office/powerpoint/2010/main" val="30841582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87624" y="6196125"/>
            <a:ext cx="7641232" cy="335480"/>
          </a:xfrm>
          <a:solidFill>
            <a:schemeClr val="accent1">
              <a:lumMod val="7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 algn="ctr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HISTOIRE DES PROGRAMMES DE S/M NUCLÉAIRES FRANÇAIS (1960-2020)           65/72</a:t>
            </a:r>
          </a:p>
        </p:txBody>
      </p:sp>
      <p:pic>
        <p:nvPicPr>
          <p:cNvPr id="1026" name="Picture 2" descr="photo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62" y="6021288"/>
            <a:ext cx="792088" cy="68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97795"/>
            <a:ext cx="3770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180975" y="2438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-180975" y="4288795"/>
            <a:ext cx="907345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-180975" y="6269995"/>
            <a:ext cx="9925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  <a:endParaRPr kumimoji="0" lang="fr-FR" altLang="fr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420266" y="3806716"/>
            <a:ext cx="279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-28575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19944" y="1421160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619944" y="-102260"/>
            <a:ext cx="866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8765" y="3529717"/>
            <a:ext cx="8340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88513" y="4550405"/>
            <a:ext cx="8856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67714" y="1133128"/>
            <a:ext cx="8577166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411785" y="1052736"/>
            <a:ext cx="8758810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07504" y="5157192"/>
            <a:ext cx="90630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sz="1200" b="1" dirty="0">
              <a:latin typeface="+mj-lt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95536" y="5373216"/>
            <a:ext cx="8361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+mj-lt"/>
              </a:rPr>
              <a:t>                 </a:t>
            </a:r>
            <a:endParaRPr lang="fr-FR" dirty="0"/>
          </a:p>
        </p:txBody>
      </p:sp>
      <p:sp>
        <p:nvSpPr>
          <p:cNvPr id="22" name="Titre 1"/>
          <p:cNvSpPr txBox="1">
            <a:spLocks/>
          </p:cNvSpPr>
          <p:nvPr/>
        </p:nvSpPr>
        <p:spPr>
          <a:xfrm>
            <a:off x="0" y="228600"/>
            <a:ext cx="9144000" cy="3200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4.6. LES PROGRAMMES DE S/M NUCLÉAIRES FRANÇAIS– SNA TYPE  « SUFFREN »       9/9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205477" y="5159297"/>
            <a:ext cx="2839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+mj-lt"/>
              </a:rPr>
              <a:t>                    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-108520" y="5467074"/>
            <a:ext cx="927911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1100" b="1" dirty="0"/>
          </a:p>
          <a:p>
            <a:pPr algn="ctr"/>
            <a:endParaRPr lang="fr-FR" sz="1200" b="1" dirty="0"/>
          </a:p>
        </p:txBody>
      </p:sp>
      <p:sp>
        <p:nvSpPr>
          <p:cNvPr id="25" name="ZoneTexte 24"/>
          <p:cNvSpPr txBox="1"/>
          <p:nvPr/>
        </p:nvSpPr>
        <p:spPr>
          <a:xfrm>
            <a:off x="772344" y="1573560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26" name="ZoneTexte 25"/>
          <p:cNvSpPr txBox="1"/>
          <p:nvPr/>
        </p:nvSpPr>
        <p:spPr>
          <a:xfrm>
            <a:off x="924744" y="1725960"/>
            <a:ext cx="820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dirty="0"/>
          </a:p>
        </p:txBody>
      </p:sp>
      <p:sp>
        <p:nvSpPr>
          <p:cNvPr id="27" name="ZoneTexte 26"/>
          <p:cNvSpPr txBox="1"/>
          <p:nvPr/>
        </p:nvSpPr>
        <p:spPr>
          <a:xfrm>
            <a:off x="1077144" y="1878360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pic>
        <p:nvPicPr>
          <p:cNvPr id="29" name="Picture 2" descr="Le Suffren (© MARINE NATIONALE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766" y="617538"/>
            <a:ext cx="4242068" cy="28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924744" y="5796015"/>
            <a:ext cx="7751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+mj-lt"/>
              </a:rPr>
              <a:t>      </a:t>
            </a:r>
            <a:r>
              <a:rPr lang="fr-FR" sz="2000" b="1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PRINTEMPS-AUTOMNE 2020 :  ESSAIS EN MER DU « SUFFREN »</a:t>
            </a:r>
          </a:p>
        </p:txBody>
      </p:sp>
      <p:pic>
        <p:nvPicPr>
          <p:cNvPr id="12" name="Picture 3" descr="D:\Users\Emmanuel\Documents\Défense -  DGA - Naval Group-Industrie\Photos et docs Défense\Sous-marins\SNA type Suffren\2020.07.28- Le Suffren à Toul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1" y="938070"/>
            <a:ext cx="3621802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Le SNA Suffren (© BERNARD PREZELIN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AutoShape 4" descr="Le SNA Suffren (© BERNARD PREZELIN)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AutoShape 6" descr="Le SNA Suffren (© BERNARD PREZELIN)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8" name="AutoShape 8" descr="Le SNA Suffren (© BERNARD PREZELIN)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" name="Picture 2" descr="D:\Users\Emmanuel\Documents\Défense -  DGA - Naval Group-Industrie\Photos et docs Défense\Sous-marins\SNA type Suffren\Suffren en surfac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3242"/>
            <a:ext cx="3618000" cy="24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D:\Users\Emmanuel\Documents\Défense -  DGA - Naval Group-Industrie\Photos et docs Défense\Sous-marins\SNA type Suffren\2020.12- Le ''Suffren'' et son module DD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383" y="3261539"/>
            <a:ext cx="3244700" cy="2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D:\Users\Emmanuel\Documents\Défense -  DGA - Naval Group-Industrie\Photos et docs Défense\Sous-marins\SNA type Suffren\2020.07.26-2- Le Suffren à Toulon.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173" y="3273242"/>
            <a:ext cx="2320454" cy="25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ZoneTexte 30"/>
          <p:cNvSpPr txBox="1"/>
          <p:nvPr/>
        </p:nvSpPr>
        <p:spPr>
          <a:xfrm>
            <a:off x="40322" y="2924944"/>
            <a:ext cx="2155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À Toulon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3212232" y="767879"/>
            <a:ext cx="3880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+mj-lt"/>
              </a:rPr>
              <a:t>         </a:t>
            </a:r>
            <a:r>
              <a:rPr lang="fr-FR" sz="1600" b="1" dirty="0">
                <a:latin typeface="+mj-lt"/>
              </a:rPr>
              <a:t>En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Atlantique</a:t>
            </a:r>
            <a:r>
              <a:rPr lang="fr-FR" sz="1600" b="1" dirty="0">
                <a:latin typeface="+mj-lt"/>
              </a:rPr>
              <a:t>, au large de Brest</a:t>
            </a:r>
            <a:endParaRPr lang="fr-FR" b="1" dirty="0">
              <a:latin typeface="+mj-lt"/>
            </a:endParaRPr>
          </a:p>
        </p:txBody>
      </p:sp>
      <p:pic>
        <p:nvPicPr>
          <p:cNvPr id="44" name="Picture 3" descr="D:\Users\Emmanuel\Documents\Défense -  DGA - Naval Group-Industrie\Photos et docs Défense\Sous-marins\SNA type Suffren\2020.04.29-04- Plongée statique Suffren-bi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254" y="504015"/>
            <a:ext cx="1896000" cy="28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ZoneTexte 45"/>
          <p:cNvSpPr txBox="1"/>
          <p:nvPr/>
        </p:nvSpPr>
        <p:spPr>
          <a:xfrm>
            <a:off x="3347864" y="3402859"/>
            <a:ext cx="25365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   </a:t>
            </a:r>
          </a:p>
          <a:p>
            <a:endParaRPr lang="fr-FR" dirty="0">
              <a:latin typeface="+mj-lt"/>
            </a:endParaRPr>
          </a:p>
          <a:p>
            <a:endParaRPr lang="fr-FR" dirty="0">
              <a:latin typeface="+mj-lt"/>
            </a:endParaRPr>
          </a:p>
          <a:p>
            <a:endParaRPr lang="fr-FR" dirty="0">
              <a:latin typeface="+mj-lt"/>
            </a:endParaRPr>
          </a:p>
          <a:p>
            <a:endParaRPr lang="fr-FR" dirty="0">
              <a:latin typeface="+mj-lt"/>
            </a:endParaRPr>
          </a:p>
          <a:p>
            <a:endParaRPr lang="fr-FR" dirty="0">
              <a:latin typeface="+mj-lt"/>
            </a:endParaRPr>
          </a:p>
          <a:p>
            <a:endParaRPr lang="fr-FR" dirty="0">
              <a:latin typeface="+mj-lt"/>
            </a:endParaRPr>
          </a:p>
          <a:p>
            <a:r>
              <a:rPr lang="fr-FR" dirty="0">
                <a:latin typeface="+mj-lt"/>
              </a:rPr>
              <a:t>     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5652121" y="3478942"/>
            <a:ext cx="3176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À Toulon avec le « DDS »*       monté pour essais sur le pont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3923928" y="5511715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En Méditerranée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1331640" y="6400800"/>
            <a:ext cx="771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800" dirty="0">
              <a:latin typeface="+mj-lt"/>
            </a:endParaRPr>
          </a:p>
          <a:p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* DDS : dry </a:t>
            </a:r>
            <a:r>
              <a:rPr lang="fr-FR" sz="1600" b="1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deck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600" b="1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shelter</a:t>
            </a:r>
            <a:endParaRPr lang="fr-FR" sz="16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1547664" y="5313185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En Atlantique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7240489" y="2996952"/>
            <a:ext cx="2045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À Cherbourg</a:t>
            </a:r>
          </a:p>
        </p:txBody>
      </p:sp>
      <p:pic>
        <p:nvPicPr>
          <p:cNvPr id="18" name="Picture 2" descr="D:\Users\Emmanuel\Documents\Défense -  DGA - Naval Group-Industrie\Photos et docs Défense\Sous-marins\SNA type Suffren\Suffren en surface.jpg">
            <a:extLst>
              <a:ext uri="{FF2B5EF4-FFF2-40B4-BE49-F238E27FC236}">
                <a16:creationId xmlns:a16="http://schemas.microsoft.com/office/drawing/2014/main" id="{FD7ED9EF-D6DA-F0E2-2582-031B32174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6284"/>
            <a:ext cx="3618000" cy="24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3014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87624" y="6337862"/>
            <a:ext cx="7641232" cy="331498"/>
          </a:xfrm>
          <a:solidFill>
            <a:schemeClr val="accent1">
              <a:lumMod val="7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rmAutofit lnSpcReduction="10000"/>
          </a:bodyPr>
          <a:lstStyle/>
          <a:p>
            <a:pPr algn="ctr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HISTOIRE DES PROGRAMMES DE S/M NUCLÉAIRES FRANÇAIS (1960-2020)            66/72</a:t>
            </a:r>
          </a:p>
        </p:txBody>
      </p:sp>
      <p:pic>
        <p:nvPicPr>
          <p:cNvPr id="1026" name="Picture 2" descr="photo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44" y="6123587"/>
            <a:ext cx="792088" cy="68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97795"/>
            <a:ext cx="3770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180975" y="2438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-210629" y="4770975"/>
            <a:ext cx="907345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-180975" y="6269995"/>
            <a:ext cx="9925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  <a:endParaRPr kumimoji="0" lang="fr-FR" altLang="fr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420266" y="3806716"/>
            <a:ext cx="279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-28575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19944" y="1421160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619944" y="-102260"/>
            <a:ext cx="866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8765" y="3529717"/>
            <a:ext cx="8340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88513" y="4550405"/>
            <a:ext cx="8856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67714" y="1133128"/>
            <a:ext cx="8577166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411785" y="1052736"/>
            <a:ext cx="8758810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395536" y="5373216"/>
            <a:ext cx="8361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+mj-lt"/>
              </a:rPr>
              <a:t>                 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6205477" y="5159297"/>
            <a:ext cx="2839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+mj-lt"/>
              </a:rPr>
              <a:t>                    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544B3A74-6E4B-D667-D763-D0F972902706}"/>
              </a:ext>
            </a:extLst>
          </p:cNvPr>
          <p:cNvSpPr txBox="1">
            <a:spLocks/>
          </p:cNvSpPr>
          <p:nvPr/>
        </p:nvSpPr>
        <p:spPr>
          <a:xfrm>
            <a:off x="180975" y="163824"/>
            <a:ext cx="8855521" cy="2680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4.6.                         LES PROGRAMMES DE S/M NUCLÉAIRES FRANÇAIS– SNLE 3 G»       7/9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50D11C5-E84D-19FD-B760-F378D420D9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" y="1915902"/>
            <a:ext cx="5809055" cy="2520000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206AEDC-A67C-8644-F198-2A7CEB89667A}"/>
              </a:ext>
            </a:extLst>
          </p:cNvPr>
          <p:cNvSpPr txBox="1"/>
          <p:nvPr/>
        </p:nvSpPr>
        <p:spPr>
          <a:xfrm>
            <a:off x="188017" y="4550404"/>
            <a:ext cx="88568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 19 février 2021, la Ministre des armées alors en fonctions, Florence PARLY, a annoncé officiellement le lancement du programme des SNLE de 3</a:t>
            </a:r>
            <a:r>
              <a:rPr lang="fr-FR" b="1" baseline="300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ème</a:t>
            </a:r>
            <a:r>
              <a:rPr lang="fr-FR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génération (SNLE 3G), appelés à remplacer progressivement les SNLE type « LE TRIOMPHANT » au cours de la décennie 2030.e quelles nouvelles menaces devront-ils se protéger, quels missiles balistiques emporteront-ils, avec quel types de têtes nucléaires ?  Rendez-vous dans quelques années…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C588775-C67E-C60D-8920-9847891E42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317" y="645794"/>
            <a:ext cx="4158720" cy="2736000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7404880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87624" y="6337862"/>
            <a:ext cx="7641232" cy="331498"/>
          </a:xfrm>
          <a:solidFill>
            <a:schemeClr val="accent1">
              <a:lumMod val="7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rmAutofit lnSpcReduction="10000"/>
          </a:bodyPr>
          <a:lstStyle/>
          <a:p>
            <a:pPr algn="ctr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HISTOIRE DES PROGRAMMES DE S/M NUCLÉAIRES FRANÇAIS (1960-2020)            67/72</a:t>
            </a:r>
          </a:p>
        </p:txBody>
      </p:sp>
      <p:pic>
        <p:nvPicPr>
          <p:cNvPr id="1026" name="Picture 2" descr="photo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44" y="6123587"/>
            <a:ext cx="792088" cy="68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97795"/>
            <a:ext cx="3770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180975" y="2438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-180975" y="4288795"/>
            <a:ext cx="907345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-180975" y="6269995"/>
            <a:ext cx="9925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  <a:endParaRPr kumimoji="0" lang="fr-FR" altLang="fr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420266" y="3806716"/>
            <a:ext cx="279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-28575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19944" y="1421160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619944" y="-102260"/>
            <a:ext cx="866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8765" y="3529717"/>
            <a:ext cx="8340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88513" y="4550405"/>
            <a:ext cx="8856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67714" y="1133128"/>
            <a:ext cx="8577166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411785" y="1052736"/>
            <a:ext cx="8758810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395536" y="5373216"/>
            <a:ext cx="8361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+mj-lt"/>
              </a:rPr>
              <a:t>                 </a:t>
            </a:r>
            <a:endParaRPr lang="fr-FR" dirty="0"/>
          </a:p>
        </p:txBody>
      </p:sp>
      <p:sp>
        <p:nvSpPr>
          <p:cNvPr id="22" name="Titre 1"/>
          <p:cNvSpPr txBox="1">
            <a:spLocks/>
          </p:cNvSpPr>
          <p:nvPr/>
        </p:nvSpPr>
        <p:spPr>
          <a:xfrm>
            <a:off x="3212232" y="189149"/>
            <a:ext cx="2799928" cy="2680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r-FR" sz="2000" dirty="0">
              <a:solidFill>
                <a:schemeClr val="bg1"/>
              </a:solidFill>
            </a:endParaRPr>
          </a:p>
          <a:p>
            <a:pPr algn="ctr"/>
            <a:endParaRPr lang="fr-FR" sz="2000" dirty="0">
              <a:solidFill>
                <a:schemeClr val="bg1"/>
              </a:solidFill>
            </a:endParaRPr>
          </a:p>
          <a:p>
            <a:pPr algn="ctr"/>
            <a:endParaRPr lang="fr-FR" sz="2000" dirty="0">
              <a:solidFill>
                <a:schemeClr val="bg1"/>
              </a:solidFill>
            </a:endParaRPr>
          </a:p>
          <a:p>
            <a:pPr algn="ctr"/>
            <a:endParaRPr lang="fr-FR" sz="2000" dirty="0">
              <a:solidFill>
                <a:schemeClr val="bg1"/>
              </a:solidFill>
            </a:endParaRPr>
          </a:p>
          <a:p>
            <a:pPr algn="ctr"/>
            <a:endParaRPr lang="fr-FR" sz="2000" dirty="0">
              <a:solidFill>
                <a:schemeClr val="bg1"/>
              </a:solidFill>
            </a:endParaRPr>
          </a:p>
          <a:p>
            <a:pPr algn="ctr"/>
            <a:r>
              <a:rPr lang="fr-FR" sz="1800" dirty="0">
                <a:solidFill>
                  <a:schemeClr val="bg1"/>
                </a:solidFill>
              </a:rPr>
              <a:t>5. CONCLUSIONS    1/3      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205477" y="5159297"/>
            <a:ext cx="2839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+mj-lt"/>
              </a:rPr>
              <a:t>                   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0" y="797884"/>
            <a:ext cx="912588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En une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soixantaine d’années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un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effort continu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et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tenace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a permis, dans un premier temps, de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doter notre pays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l’arme de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dissuasion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et de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supériorité navale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qu’est le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S/M nucléaire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puis de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poursuivre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sans relâche dans la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voie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l’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excellence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. Tout laisse à penser que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cet effort aura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finances permettant, un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prolongement dans l’avenir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à commencer par la poursuite du programme des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SNA type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« 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SUFFREN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», ainsi que par la montée en puissance du programme de la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3</a:t>
            </a:r>
            <a:r>
              <a:rPr lang="fr-FR" sz="1600" b="1" baseline="300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ème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génération de SNLE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…</a:t>
            </a:r>
          </a:p>
          <a:p>
            <a:pPr algn="ctr"/>
            <a:endParaRPr lang="fr-FR" sz="3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algn="ctr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Certes,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notre flotte sous-marine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n’atteindra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jamais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quantitativement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le niveau de celles des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États-Unis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de la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Russie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ou, maintenant, de la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Chine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. Mais les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performances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sont là et sont suffisantes pour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faire respecter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les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capacités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nos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S/M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comme celles de la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Marine nationale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et de ses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sous-mariniers. </a:t>
            </a:r>
          </a:p>
          <a:p>
            <a:pPr algn="ctr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Et qui sait ? Un jour peut-être, ces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capacités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comme la possession par la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France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de l’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arme nucléaire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constitueront-elles, dans un cadre restant à définir, un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atout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pour un futur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outil européen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de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défense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… </a:t>
            </a:r>
          </a:p>
          <a:p>
            <a:pPr algn="ctr"/>
            <a:endParaRPr lang="fr-FR" sz="4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algn="ctr"/>
            <a:endParaRPr lang="fr-FR" sz="1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algn="ctr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En outre, France a eu la sagesse de continuer à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cultiver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créneau du S/M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«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classique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». Transposant certaines des percées technologiques enregistrées à l’occasion des programmes de S/M nucléaires, l’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industrie française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du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S/M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fédérée par la société «</a:t>
            </a:r>
            <a:r>
              <a:rPr lang="fr-FR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NAVAL GROUP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»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 atteint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aujourd’hui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la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deuxième</a:t>
            </a:r>
            <a:r>
              <a:rPr lang="fr-FR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place mondiale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sur le marché des </a:t>
            </a:r>
            <a:r>
              <a:rPr lang="fr-FR" sz="20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S/M classiques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remportant ces récentes années des contrats importants avec  le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CHILI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la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MALAISIE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l’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INDE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le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BRÉSIL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(portant tous sur différentes versions du «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SCORPÈNE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»,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modèle développé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pour l’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export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et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décliné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en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diverses variantes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). La commande , par l’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AUSTRALIE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(contrat portant sur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600" b="1" u="sng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12 S/M de fort tonnage</a:t>
            </a:r>
            <a:r>
              <a:rPr lang="fr-FR" sz="1600" b="1" u="sng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dont le design s’inspirait de celui des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SNA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type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« SUFFREN 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», mais avec propulsion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conventionnelle 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) était en début d’exécution, lorsque le contrat a été résilié par l’AUSTRALIE pour des raisons que tout le monde connaît. Cette  concomitance  de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programmes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nationaux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(S/M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nucléaires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) et  de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programme export 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(S/M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conventionnels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)  constitue le gage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la </a:t>
            </a:r>
            <a:r>
              <a:rPr lang="fr-FR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pérennité </a:t>
            </a:r>
            <a:r>
              <a:rPr lang="fr-FR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la </a:t>
            </a:r>
            <a:r>
              <a:rPr lang="fr-FR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compétence française </a:t>
            </a:r>
            <a:r>
              <a:rPr lang="fr-FR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en matière de </a:t>
            </a:r>
            <a:r>
              <a:rPr lang="fr-FR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S/M</a:t>
            </a:r>
            <a:r>
              <a:rPr lang="fr-FR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tant </a:t>
            </a:r>
            <a:r>
              <a:rPr lang="fr-FR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classiques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que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nucléaires</a:t>
            </a:r>
            <a:endParaRPr lang="fr-FR" sz="600" b="1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02305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88765" y="189149"/>
            <a:ext cx="8340091" cy="268051"/>
          </a:xfr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txBody>
          <a:bodyPr>
            <a:no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4.1. GENÈSE de la DISSUASION FRANÇAISE 2/7 : État des lieux en 1958 (2)      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87624" y="6021288"/>
            <a:ext cx="7641232" cy="432048"/>
          </a:xfrm>
          <a:solidFill>
            <a:schemeClr val="accent1">
              <a:lumMod val="7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rmAutofit fontScale="85000" lnSpcReduction="10000"/>
          </a:bodyPr>
          <a:lstStyle/>
          <a:p>
            <a:pPr algn="ctr"/>
            <a:r>
              <a:rPr lang="fr-FR" sz="19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HISTOIRE DES PROGRAMMES DE S/M NUCLÉAIRES FRANÇAIS (1960-2020)</a:t>
            </a:r>
            <a:r>
              <a:rPr lang="fr-FR" sz="2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</a:t>
            </a:r>
            <a:r>
              <a:rPr lang="fr-FR" sz="19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18/72</a:t>
            </a:r>
          </a:p>
        </p:txBody>
      </p:sp>
      <p:pic>
        <p:nvPicPr>
          <p:cNvPr id="1026" name="Picture 2" descr="photo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92" y="5803524"/>
            <a:ext cx="792088" cy="728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97795"/>
            <a:ext cx="3770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180975" y="2438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-180975" y="4288795"/>
            <a:ext cx="907345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-180975" y="6269995"/>
            <a:ext cx="9925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  <a:endParaRPr kumimoji="0" lang="fr-FR" altLang="fr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188512" y="5014344"/>
            <a:ext cx="8797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     </a:t>
            </a:r>
            <a:endParaRPr lang="fr-FR" dirty="0"/>
          </a:p>
        </p:txBody>
      </p:sp>
      <p:sp>
        <p:nvSpPr>
          <p:cNvPr id="38" name="ZoneTexte 37"/>
          <p:cNvSpPr txBox="1"/>
          <p:nvPr/>
        </p:nvSpPr>
        <p:spPr>
          <a:xfrm>
            <a:off x="420266" y="3806716"/>
            <a:ext cx="279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-28575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19944" y="1421160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377026" y="1349152"/>
            <a:ext cx="866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8765" y="3529717"/>
            <a:ext cx="8340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88513" y="4550405"/>
            <a:ext cx="8856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latin typeface="+mj-lt"/>
              </a:rPr>
              <a:t>. 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67714" y="1133128"/>
            <a:ext cx="8577166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411785" y="1052736"/>
            <a:ext cx="8758810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267865" y="652046"/>
            <a:ext cx="8408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94858" y="302712"/>
            <a:ext cx="857716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b="1" dirty="0">
              <a:latin typeface="+mj-lt"/>
            </a:endParaRPr>
          </a:p>
          <a:p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Au </a:t>
            </a:r>
            <a:r>
              <a:rPr lang="fr-FR" sz="1600" b="1" dirty="0">
                <a:solidFill>
                  <a:srgbClr val="FF66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plan international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le « paysage » est le suivant :</a:t>
            </a:r>
          </a:p>
          <a:p>
            <a:endParaRPr lang="fr-FR" sz="11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La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solidFill>
                  <a:srgbClr val="FF66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guerre froide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bat son plein entre l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’</a:t>
            </a:r>
            <a:r>
              <a:rPr lang="fr-FR" sz="1400" b="1" dirty="0">
                <a:solidFill>
                  <a:srgbClr val="FF66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URSS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et les </a:t>
            </a:r>
            <a:r>
              <a:rPr lang="fr-FR" sz="1400" b="1" dirty="0">
                <a:solidFill>
                  <a:srgbClr val="FF66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ÉTATS-UNIS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(et, plus généralement entre le </a:t>
            </a:r>
            <a:r>
              <a:rPr lang="fr-FR" sz="1400" b="1" dirty="0">
                <a:solidFill>
                  <a:srgbClr val="FF66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pacte de Varsovie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et l’</a:t>
            </a:r>
            <a:r>
              <a:rPr lang="fr-FR" sz="1400" b="1" dirty="0">
                <a:solidFill>
                  <a:srgbClr val="FF66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OTAN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)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Les </a:t>
            </a:r>
            <a:r>
              <a:rPr lang="fr-FR" sz="1400" b="1" dirty="0">
                <a:solidFill>
                  <a:srgbClr val="FF66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ÉTATS-UNIS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(depuis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1945</a:t>
            </a:r>
            <a:r>
              <a:rPr lang="fr-FR" sz="14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),</a:t>
            </a:r>
            <a:r>
              <a:rPr lang="fr-FR" sz="14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’</a:t>
            </a:r>
            <a:r>
              <a:rPr lang="fr-FR" sz="1400" b="1" dirty="0">
                <a:solidFill>
                  <a:srgbClr val="FF66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URSS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(depuis 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1949)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et  la </a:t>
            </a:r>
            <a:r>
              <a:rPr lang="fr-FR" sz="1400" b="1" dirty="0">
                <a:solidFill>
                  <a:srgbClr val="FF66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Grande-Bretagne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(depuis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1952)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sont les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trois seules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«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puissances nucléaires 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».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Ils ont franchi le «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seuil thermo - nucléaire 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» (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bombe H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)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respectivement en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1952, 1953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et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1957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Tous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les trois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ont la capacité de </a:t>
            </a:r>
            <a:r>
              <a:rPr lang="fr-FR" sz="1400" b="1" dirty="0">
                <a:solidFill>
                  <a:srgbClr val="FF66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lancer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la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«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bombe 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»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solidFill>
                  <a:srgbClr val="FF66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par avion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les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deux premiers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disposent en outre de </a:t>
            </a:r>
            <a:r>
              <a:rPr lang="fr-FR" sz="1400" b="1" dirty="0">
                <a:solidFill>
                  <a:srgbClr val="FF66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missiles balistiques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porteurs de l’arme nucléaire, stockés en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silos terrestres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Enfin,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ces deux pays 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ont  également entrepris de développer des </a:t>
            </a:r>
            <a:r>
              <a:rPr lang="fr-FR" sz="1400" b="1" dirty="0">
                <a:solidFill>
                  <a:srgbClr val="FF66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S/M à propulsion nucléaire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spécifiquement destinés à stocker et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tirer en plongée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des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missiles balistiques nucléaires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(SSBN dans le vocabulaire OTAN). Les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premiers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d’entre eux seront le «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Georges Washington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» (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USA – décembre 1959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– 16 missiles POLARIS portant à 1.800 km) et le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K-19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URSS – avril 1961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- 3 missiles R-13 portant à 600 km).</a:t>
            </a:r>
          </a:p>
        </p:txBody>
      </p:sp>
      <p:pic>
        <p:nvPicPr>
          <p:cNvPr id="2050" name="Image 1" descr="Le Tupolev Tu-95 croise à 780 km/h pendant 20 heur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29192"/>
            <a:ext cx="2869538" cy="172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220px-Peacekeeper_missi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489081"/>
            <a:ext cx="1156201" cy="16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220px-USS_George_Washington_(SSBN-598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480" y="3489081"/>
            <a:ext cx="2790753" cy="16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220px-UGM-27C_Polaris_A3_laun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723" y="3429192"/>
            <a:ext cx="1325348" cy="16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88511" y="5157192"/>
            <a:ext cx="8926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Bombardier  stratégique soviétique               Missile SSBS US            Le « George Washington » 1</a:t>
            </a:r>
            <a:r>
              <a:rPr lang="fr-FR" sz="1200" b="1" baseline="30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er</a:t>
            </a:r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SSBN US     Tir d’un missile «POLARIS »  </a:t>
            </a:r>
          </a:p>
          <a:p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                   Tupolev 95                               en cours de lancement              (fin 1959) armé de  16 missiles                depuis un SSBN US </a:t>
            </a:r>
          </a:p>
          <a:p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                                                                        depuis silo terrestre                              MSBS « POLARIS »                                en plongée</a:t>
            </a:r>
          </a:p>
        </p:txBody>
      </p:sp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315315" y="110913"/>
          <a:ext cx="8577166" cy="396240"/>
        </p:xfrm>
        <a:graphic>
          <a:graphicData uri="http://schemas.openxmlformats.org/drawingml/2006/table">
            <a:tbl>
              <a:tblPr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tblPr>
              <a:tblGrid>
                <a:gridCol w="85771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0484"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4.1. GENÈSE de la DISSUASION FRANÇAISE :    État des lieux en 1958      2/2 </a:t>
                      </a:r>
                      <a:endParaRPr lang="fr-FR" sz="2000" b="1" dirty="0"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02615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87624" y="6337862"/>
            <a:ext cx="7641232" cy="331498"/>
          </a:xfrm>
          <a:solidFill>
            <a:schemeClr val="accent1">
              <a:lumMod val="7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rmAutofit lnSpcReduction="10000"/>
          </a:bodyPr>
          <a:lstStyle/>
          <a:p>
            <a:pPr algn="ctr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HISTOIRE DES PROGRAMMES DE S/M NUCLÉAIRES FRANÇAIS (1960-2020)            68/72</a:t>
            </a:r>
          </a:p>
        </p:txBody>
      </p:sp>
      <p:pic>
        <p:nvPicPr>
          <p:cNvPr id="1026" name="Picture 2" descr="photo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44" y="6123587"/>
            <a:ext cx="792088" cy="68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97795"/>
            <a:ext cx="3770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180975" y="2438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-180975" y="4288795"/>
            <a:ext cx="907345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-180975" y="6269995"/>
            <a:ext cx="9925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  <a:endParaRPr kumimoji="0" lang="fr-FR" altLang="fr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420266" y="3806716"/>
            <a:ext cx="279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-28575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19944" y="1421160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619944" y="-102260"/>
            <a:ext cx="866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8765" y="3529717"/>
            <a:ext cx="8340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88513" y="4550405"/>
            <a:ext cx="8856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67714" y="1133128"/>
            <a:ext cx="8577166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1" y="1053366"/>
            <a:ext cx="9143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latin typeface="+mj-lt"/>
              </a:rPr>
              <a:t>ET POURQUOI PAS DEMAIN ?</a:t>
            </a:r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395536" y="5373216"/>
            <a:ext cx="8361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+mj-lt"/>
              </a:rPr>
              <a:t>                 </a:t>
            </a:r>
            <a:endParaRPr lang="fr-FR" dirty="0"/>
          </a:p>
        </p:txBody>
      </p:sp>
      <p:sp>
        <p:nvSpPr>
          <p:cNvPr id="22" name="Titre 1"/>
          <p:cNvSpPr txBox="1">
            <a:spLocks/>
          </p:cNvSpPr>
          <p:nvPr/>
        </p:nvSpPr>
        <p:spPr>
          <a:xfrm>
            <a:off x="3212232" y="189149"/>
            <a:ext cx="2799928" cy="2680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r-FR" sz="2000" dirty="0">
              <a:solidFill>
                <a:schemeClr val="bg1"/>
              </a:solidFill>
            </a:endParaRPr>
          </a:p>
          <a:p>
            <a:pPr algn="ctr"/>
            <a:endParaRPr lang="fr-FR" sz="2000" dirty="0">
              <a:solidFill>
                <a:schemeClr val="bg1"/>
              </a:solidFill>
            </a:endParaRPr>
          </a:p>
          <a:p>
            <a:pPr algn="ctr"/>
            <a:endParaRPr lang="fr-FR" sz="2000" dirty="0">
              <a:solidFill>
                <a:schemeClr val="bg1"/>
              </a:solidFill>
            </a:endParaRPr>
          </a:p>
          <a:p>
            <a:pPr algn="ctr"/>
            <a:endParaRPr lang="fr-FR" sz="2000" dirty="0">
              <a:solidFill>
                <a:schemeClr val="bg1"/>
              </a:solidFill>
            </a:endParaRPr>
          </a:p>
          <a:p>
            <a:pPr algn="ctr"/>
            <a:endParaRPr lang="fr-FR" sz="2000" dirty="0">
              <a:solidFill>
                <a:schemeClr val="bg1"/>
              </a:solidFill>
            </a:endParaRPr>
          </a:p>
          <a:p>
            <a:pPr algn="ctr"/>
            <a:r>
              <a:rPr lang="fr-FR" sz="1800" dirty="0">
                <a:solidFill>
                  <a:schemeClr val="bg1"/>
                </a:solidFill>
              </a:rPr>
              <a:t>5. CONCLUSIONS     2/3      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205477" y="5159297"/>
            <a:ext cx="2839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+mj-lt"/>
              </a:rPr>
              <a:t>                    </a:t>
            </a:r>
          </a:p>
        </p:txBody>
      </p:sp>
      <p:pic>
        <p:nvPicPr>
          <p:cNvPr id="4" name="Picture 2" descr="D:\Users\Emmanuel\Documents\Défense -  DGA - Naval Group-Industrie\Photos et docs Défense\Sous-marins\SM divers &amp; étrangers\SMX31E.2.jpg">
            <a:extLst>
              <a:ext uri="{FF2B5EF4-FFF2-40B4-BE49-F238E27FC236}">
                <a16:creationId xmlns:a16="http://schemas.microsoft.com/office/drawing/2014/main" id="{D41CCF48-0473-CD7F-5440-7105F8E8D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151" y="1867382"/>
            <a:ext cx="7151513" cy="424800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7359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87624" y="6142768"/>
            <a:ext cx="7641232" cy="356193"/>
          </a:xfrm>
          <a:solidFill>
            <a:schemeClr val="accent1">
              <a:lumMod val="7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 algn="ctr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HISTOIRE DES PROGRAMMES DE S/M NUCLÉAIRES FRANÇAIS (1960-2019)            68</a:t>
            </a:r>
            <a:r>
              <a:rPr lang="fr-FR" sz="1600" b="1" dirty="0">
                <a:latin typeface="+mj-lt"/>
              </a:rPr>
              <a:t>/72</a:t>
            </a:r>
          </a:p>
        </p:txBody>
      </p:sp>
      <p:pic>
        <p:nvPicPr>
          <p:cNvPr id="1026" name="Picture 2" descr="photo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027843"/>
            <a:ext cx="792088" cy="68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97795"/>
            <a:ext cx="3770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180975" y="2438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-180975" y="4288795"/>
            <a:ext cx="907345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-207278" y="6368156"/>
            <a:ext cx="9925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  <a:endParaRPr kumimoji="0" lang="fr-FR" altLang="fr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420266" y="3806716"/>
            <a:ext cx="279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-28575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19944" y="1421160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619944" y="-102260"/>
            <a:ext cx="866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8765" y="3529717"/>
            <a:ext cx="8340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88513" y="4550405"/>
            <a:ext cx="8856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67714" y="1133128"/>
            <a:ext cx="8577166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411785" y="1052736"/>
            <a:ext cx="8758810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07504" y="5157192"/>
            <a:ext cx="90630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sz="1200" b="1" dirty="0">
              <a:latin typeface="+mj-lt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95536" y="5373216"/>
            <a:ext cx="8361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+mj-lt"/>
              </a:rPr>
              <a:t>                 </a:t>
            </a:r>
            <a:endParaRPr lang="fr-FR" dirty="0"/>
          </a:p>
        </p:txBody>
      </p:sp>
      <p:sp>
        <p:nvSpPr>
          <p:cNvPr id="22" name="Titre 1"/>
          <p:cNvSpPr txBox="1">
            <a:spLocks/>
          </p:cNvSpPr>
          <p:nvPr/>
        </p:nvSpPr>
        <p:spPr>
          <a:xfrm>
            <a:off x="3635896" y="97796"/>
            <a:ext cx="2736304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pPr algn="ctr"/>
            <a:r>
              <a:rPr lang="fr-FR" sz="2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5. CONCLUSIONS    3/5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205477" y="5159297"/>
            <a:ext cx="2839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+mj-lt"/>
              </a:rPr>
              <a:t>                    </a:t>
            </a:r>
          </a:p>
        </p:txBody>
      </p:sp>
      <p:pic>
        <p:nvPicPr>
          <p:cNvPr id="2050" name="Picture 2" descr="D:\Users\Emmanuel\Documents\Vie professionnelle ED\Photos vie professionnelle ED\E. Duval-Cocktail M51- 01.02.2001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97717"/>
            <a:ext cx="2979062" cy="446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88513" y="1328827"/>
            <a:ext cx="539159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>
                <a:latin typeface="+mj-lt"/>
              </a:rPr>
              <a:t> </a:t>
            </a:r>
          </a:p>
          <a:p>
            <a:endParaRPr lang="fr-FR" sz="4800" dirty="0">
              <a:latin typeface="+mj-lt"/>
            </a:endParaRPr>
          </a:p>
          <a:p>
            <a:endParaRPr lang="fr-FR" sz="2000" dirty="0">
              <a:latin typeface="+mj-lt"/>
            </a:endParaRPr>
          </a:p>
          <a:p>
            <a:endParaRPr lang="fr-FR" sz="2400" dirty="0">
              <a:latin typeface="+mj-lt"/>
            </a:endParaRPr>
          </a:p>
          <a:p>
            <a:r>
              <a:rPr lang="fr-FR" sz="44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Et maintenant,    </a:t>
            </a:r>
            <a:r>
              <a:rPr lang="fr-FR" sz="48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</a:t>
            </a:r>
          </a:p>
          <a:p>
            <a:r>
              <a:rPr lang="fr-FR" sz="44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</a:t>
            </a:r>
            <a:r>
              <a:rPr lang="fr-FR" sz="48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J’attends vos</a:t>
            </a:r>
          </a:p>
          <a:p>
            <a:r>
              <a:rPr lang="fr-FR" sz="44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</a:t>
            </a:r>
            <a:r>
              <a:rPr lang="fr-FR" sz="48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questions </a:t>
            </a:r>
            <a:r>
              <a:rPr lang="fr-FR" sz="54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!</a:t>
            </a:r>
            <a:endParaRPr lang="fr-FR" sz="48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4" name="Picture 2" descr="D:\Users\Emmanuel\Documents\Vie professionnelle ED\Photos vie professionnelle ED\Souvenirs perso\ED-périscope-USS Virgini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92694"/>
            <a:ext cx="2551574" cy="262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131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88765" y="189149"/>
            <a:ext cx="8340091" cy="268051"/>
          </a:xfr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txBody>
          <a:bodyPr>
            <a:no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4.1. GENÈSE de la DISSUASION FRANÇAISE 3/7  : une volonté forte</a:t>
            </a:r>
            <a:r>
              <a:rPr lang="fr-FR" sz="1800" dirty="0">
                <a:solidFill>
                  <a:schemeClr val="bg1"/>
                </a:solidFill>
              </a:rPr>
              <a:t>……(1)</a:t>
            </a:r>
            <a:r>
              <a:rPr lang="fr-FR" sz="2000" dirty="0">
                <a:solidFill>
                  <a:schemeClr val="bg1"/>
                </a:solidFill>
              </a:rPr>
              <a:t>    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87624" y="5949280"/>
            <a:ext cx="7641232" cy="451520"/>
          </a:xfrm>
          <a:solidFill>
            <a:schemeClr val="accent1">
              <a:lumMod val="7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Autofit/>
          </a:bodyPr>
          <a:lstStyle/>
          <a:p>
            <a:pPr algn="ctr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HISTOIRE DES PROGRAMMES DE S/M NUCLÉAIRES FRANÇAIS (1960-2020)          19/72</a:t>
            </a:r>
          </a:p>
        </p:txBody>
      </p:sp>
      <p:pic>
        <p:nvPicPr>
          <p:cNvPr id="1026" name="Picture 2" descr="photo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92" y="5805264"/>
            <a:ext cx="792088" cy="726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97795"/>
            <a:ext cx="3770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180975" y="2438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-180975" y="4288795"/>
            <a:ext cx="907345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-180975" y="6269995"/>
            <a:ext cx="9925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  <a:endParaRPr kumimoji="0" lang="fr-FR" altLang="fr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420266" y="3806716"/>
            <a:ext cx="279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-28575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19944" y="1421160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377026" y="1349152"/>
            <a:ext cx="866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8765" y="3529717"/>
            <a:ext cx="8340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88513" y="4550405"/>
            <a:ext cx="8856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67714" y="1133128"/>
            <a:ext cx="8577166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411785" y="1052736"/>
            <a:ext cx="8758810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267865" y="652046"/>
            <a:ext cx="8408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41970" y="692696"/>
            <a:ext cx="907345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Nommé dernier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président du conseil 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la 4</a:t>
            </a:r>
            <a:r>
              <a:rPr lang="fr-FR" sz="1400" b="1" baseline="300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ème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république en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juin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 élu premier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président 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la 5</a:t>
            </a:r>
            <a:r>
              <a:rPr lang="fr-FR" sz="1400" b="1" baseline="300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ème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en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décembre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le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solidFill>
                  <a:srgbClr val="FF66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général De GAULLE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malgré la guerre d’ALGÉRIE en cours, prend, dès cette </a:t>
            </a:r>
            <a:r>
              <a:rPr lang="fr-FR" sz="1400" b="1" dirty="0">
                <a:solidFill>
                  <a:srgbClr val="FF66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année </a:t>
            </a:r>
            <a:r>
              <a:rPr lang="fr-FR" sz="1600" b="1" dirty="0">
                <a:solidFill>
                  <a:srgbClr val="FF66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1958</a:t>
            </a:r>
            <a:r>
              <a:rPr lang="fr-FR" sz="1400" b="1" dirty="0">
                <a:solidFill>
                  <a:srgbClr val="FF66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 deux décisions capitales 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:</a:t>
            </a:r>
          </a:p>
          <a:p>
            <a:endParaRPr lang="fr-FR" sz="1400" b="1" dirty="0"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Décision  d’entreprendre le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développement 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d’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une bombe A 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(à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fission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et au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plutonium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dans un premier temps), avec, pour objectif calendaire, la réalisation, dans le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SAHARA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 de  la </a:t>
            </a:r>
            <a:r>
              <a:rPr lang="fr-FR" sz="1400" b="1" dirty="0">
                <a:solidFill>
                  <a:srgbClr val="FF66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première  explosion  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d’une </a:t>
            </a:r>
            <a:r>
              <a:rPr lang="fr-FR" sz="1400" b="1" dirty="0">
                <a:solidFill>
                  <a:srgbClr val="FF66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charge nucléaire expérimentale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au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1</a:t>
            </a:r>
            <a:r>
              <a:rPr lang="fr-FR" sz="1400" b="1" baseline="30000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er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trimestre 1960 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et , corrélativement, de créer au sein du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Commissariat à l’énergie atomique  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(le CEA , dont il avait lui-même décidé la mise en place en 1945, en tant que chef du gouvernement provisoire) une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direction des applications militaires (</a:t>
            </a:r>
            <a:r>
              <a:rPr lang="fr-FR" sz="1400" b="1" dirty="0">
                <a:solidFill>
                  <a:srgbClr val="FF66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CEA/DAM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) 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ayant pour objet de rassembler et de dynamiser les travaux nécessaires à la maîtrise de la bombe A. Le </a:t>
            </a:r>
            <a:r>
              <a:rPr lang="fr-FR" sz="1400" b="1" dirty="0">
                <a:solidFill>
                  <a:srgbClr val="FF66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premier essai nucléaire français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(« GERBOISE BLEUE », 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arme au </a:t>
            </a:r>
            <a:r>
              <a:rPr lang="fr-FR" sz="1400" b="1" dirty="0">
                <a:solidFill>
                  <a:srgbClr val="FF66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Pu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)  interviendra le </a:t>
            </a:r>
            <a:r>
              <a:rPr lang="fr-FR" sz="1400" b="1" dirty="0">
                <a:solidFill>
                  <a:srgbClr val="FF66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13 FÉVRIER 1960 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à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REGANNE 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SAHARA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)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en développant une puissance de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70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kilotonnes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Décision de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création de la future </a:t>
            </a:r>
            <a:r>
              <a:rPr lang="fr-FR" sz="1400" b="1" dirty="0">
                <a:solidFill>
                  <a:srgbClr val="FF66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composante aérienne 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bombes A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à gravité, portées par biréacteurs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Mirage IV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) des 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Forces nucléaires  stratégiques 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</a:t>
            </a:r>
            <a:r>
              <a:rPr lang="fr-FR" sz="16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FNS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) françaises. Cette composante , la plus facile à réaliser (d’autant que l’avion était déjà en développement chez DASSAULT),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entrera 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en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service 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en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1964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 </a:t>
            </a:r>
            <a:r>
              <a:rPr lang="fr-FR" sz="14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soit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6 ans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plus tard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fr-FR" sz="1400" b="1" dirty="0">
              <a:solidFill>
                <a:srgbClr val="FFFF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fr-FR" sz="1400" b="1" dirty="0"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endParaRPr lang="fr-FR" sz="1400" b="1" dirty="0">
              <a:latin typeface="+mj-lt"/>
            </a:endParaRPr>
          </a:p>
        </p:txBody>
      </p:sp>
      <p:pic>
        <p:nvPicPr>
          <p:cNvPr id="12" name="Picture 2" descr="D:\Users\Emmanuel\Documents\Nouveaux Horizons\Activités 2017\Exposés février et mars 2017\Exposé 2017.02-SM\Illustrations\Personnes\de gaulle.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93" y="3703191"/>
            <a:ext cx="1451520" cy="172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gerboi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160" y="3703191"/>
            <a:ext cx="1375835" cy="172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D:\Users\Emmanuel\Documents\Nouveaux Horizons\Activités 2017\Exposés février et mars 2017\Exposé 2017.02-SM\Illustrations\cpregioncea-signatureconvention-111016_0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890" y="4232829"/>
            <a:ext cx="2102684" cy="82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oneTexte 20"/>
          <p:cNvSpPr txBox="1"/>
          <p:nvPr/>
        </p:nvSpPr>
        <p:spPr>
          <a:xfrm>
            <a:off x="467714" y="5431191"/>
            <a:ext cx="8280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Général C. de GAULLE                  Logo du CEA/DAM              Explosion « GERBOISE BLEUE »    Bombardier biréacteur « Mirage IV »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484094" y="179294"/>
          <a:ext cx="8355106" cy="396240"/>
        </p:xfrm>
        <a:graphic>
          <a:graphicData uri="http://schemas.openxmlformats.org/drawingml/2006/table">
            <a:tbl>
              <a:tblPr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tblPr>
              <a:tblGrid>
                <a:gridCol w="83551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4.1. GENÈSE de la DISSUASION FRANÇAISE  : une volonté forte</a:t>
                      </a:r>
                      <a:r>
                        <a:rPr lang="fr-FR" sz="18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……        </a:t>
                      </a:r>
                      <a:r>
                        <a:rPr lang="fr-FR" sz="20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1/4 </a:t>
                      </a:r>
                      <a:endParaRPr lang="fr-FR" sz="2000" b="1" dirty="0"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A2C0A88C-7136-168A-457F-3926A4835F26}"/>
              </a:ext>
            </a:extLst>
          </p:cNvPr>
          <p:cNvSpPr txBox="1"/>
          <p:nvPr/>
        </p:nvSpPr>
        <p:spPr>
          <a:xfrm>
            <a:off x="340913" y="4702805"/>
            <a:ext cx="8856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latin typeface="+mj-lt"/>
              </a:rPr>
              <a:t> </a:t>
            </a:r>
          </a:p>
        </p:txBody>
      </p:sp>
      <p:pic>
        <p:nvPicPr>
          <p:cNvPr id="5" name="Picture 4" descr="Mirage IV">
            <a:extLst>
              <a:ext uri="{FF2B5EF4-FFF2-40B4-BE49-F238E27FC236}">
                <a16:creationId xmlns:a16="http://schemas.microsoft.com/office/drawing/2014/main" id="{7461F0DD-AFA7-4BE1-0EAB-B1DD409CA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763" y="3703191"/>
            <a:ext cx="2672580" cy="172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8433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88765" y="189149"/>
            <a:ext cx="8340091" cy="268051"/>
          </a:xfr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txBody>
          <a:bodyPr>
            <a:no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4.1. GENÈSE de la DISSUASION FRANÇAISE    4/7 : une volonté forte </a:t>
            </a:r>
            <a:r>
              <a:rPr lang="fr-FR" sz="1800" dirty="0">
                <a:solidFill>
                  <a:schemeClr val="bg1"/>
                </a:solidFill>
              </a:rPr>
              <a:t>….(2)      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87624" y="6093295"/>
            <a:ext cx="7641232" cy="438309"/>
          </a:xfrm>
          <a:solidFill>
            <a:schemeClr val="accent1">
              <a:lumMod val="7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 algn="ctr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HISTOIRE DES PROGRAMMES DE S/M NUCLÉAIRES FRANÇAIS (1960-2020)           20/72</a:t>
            </a:r>
          </a:p>
        </p:txBody>
      </p:sp>
      <p:pic>
        <p:nvPicPr>
          <p:cNvPr id="1026" name="Picture 2" descr="photo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92" y="5929682"/>
            <a:ext cx="792088" cy="68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97795"/>
            <a:ext cx="3770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180975" y="2438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-180975" y="4288795"/>
            <a:ext cx="907345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-180975" y="6269995"/>
            <a:ext cx="9925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  <a:endParaRPr kumimoji="0" lang="fr-FR" altLang="fr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420266" y="3806716"/>
            <a:ext cx="279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-28575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19944" y="1421160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377026" y="1349152"/>
            <a:ext cx="866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8765" y="3529717"/>
            <a:ext cx="8340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88513" y="4550405"/>
            <a:ext cx="8856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67714" y="1133128"/>
            <a:ext cx="8577166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411785" y="1052736"/>
            <a:ext cx="8758810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267865" y="652046"/>
            <a:ext cx="8408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0" y="652046"/>
            <a:ext cx="904488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VIENNENT en </a:t>
            </a:r>
            <a:r>
              <a:rPr lang="fr-FR" b="1" i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1959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La décision de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réalisation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à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PIERRELATTE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(Drôme), d’une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usine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d’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enrichissement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l’Uranium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par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diffusion gazeuse</a:t>
            </a:r>
            <a:r>
              <a:rPr lang="fr-FR" sz="1600" b="1" i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.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Cette usine sera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opérationnelle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en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1964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elle produira jusqu’en 1996 l’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Uranium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enrichi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nécessaire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à la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Défense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(de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quelques %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pour les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réacteurs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propulsion, à 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environ 90%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pour les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armes nucléaires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)</a:t>
            </a: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La décision de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réalisation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d’un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réacteur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à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Ur enrichi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et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eau ordinaire pressurisée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préfigurant le réacteur de propulsion des futur SNLE français, le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PAT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(pour « 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Prototype à terre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»), qui sera installé au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CEA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CADARACHE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(Bouches-du-Rhône) dans des conditions très voisines de celles de son implantation future à bord du SNLE (tronçon de coque échelle 1 plongé dans une piscine, installations aval de dissipation de puissance…..) </a:t>
            </a: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négociation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avec les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ÉTATS-UNIS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(faute de disposer déjà de l’usine de PIERRELATTE) de la cession de la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quantité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’Uranium enrichi nécessaire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à la réalisation du jeu initial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d’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éléments combustibles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indispensable aux premières années d’expérimentation du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PAT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: les USA acceptèrent, l’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amiral RICKOVER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ayant déclaré, dit-on, que cela ne prêtait pas à conséquence car « 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Les français n’arriveraient jamais à réaliser un S/M nucléaire ! 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». Le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PAT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« 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divergea 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»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pour la première fois en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août 1964</a:t>
            </a:r>
            <a:endParaRPr lang="fr-FR" sz="14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r>
              <a:rPr lang="fr-FR" sz="1400" b="1" dirty="0">
                <a:solidFill>
                  <a:srgbClr val="FFFF00"/>
                </a:solidFill>
                <a:latin typeface="+mj-lt"/>
              </a:rPr>
              <a:t> </a:t>
            </a:r>
            <a:endParaRPr lang="fr-FR" sz="1400" dirty="0">
              <a:solidFill>
                <a:srgbClr val="FFFF00"/>
              </a:solidFill>
              <a:latin typeface="+mj-lt"/>
            </a:endParaRPr>
          </a:p>
          <a:p>
            <a:r>
              <a:rPr lang="fr-FR" sz="1400" dirty="0"/>
              <a:t> </a:t>
            </a:r>
            <a:r>
              <a:rPr lang="fr-FR" sz="1400" b="1" dirty="0">
                <a:latin typeface="+mj-lt"/>
              </a:rPr>
              <a:t> </a:t>
            </a:r>
            <a:endParaRPr lang="fr-FR" sz="1400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fr-FR" sz="1400" b="1" dirty="0">
              <a:latin typeface="+mj-lt"/>
            </a:endParaRPr>
          </a:p>
        </p:txBody>
      </p:sp>
      <p:pic>
        <p:nvPicPr>
          <p:cNvPr id="2050" name="Image 5" descr="https://www.dissident-media.org/infonucleaire/cascade_eurodi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14" y="3643885"/>
            <a:ext cx="1256198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ED_PA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5" y="3668216"/>
            <a:ext cx="223202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ZoneTexte 27"/>
          <p:cNvSpPr txBox="1"/>
          <p:nvPr/>
        </p:nvSpPr>
        <p:spPr>
          <a:xfrm>
            <a:off x="458478" y="836712"/>
            <a:ext cx="8361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fr-FR" sz="1400" dirty="0">
              <a:latin typeface="+mj-lt"/>
            </a:endParaRPr>
          </a:p>
          <a:p>
            <a:r>
              <a:rPr lang="fr-FR" sz="1400" b="1" dirty="0">
                <a:latin typeface="+mj-lt"/>
              </a:rPr>
              <a:t> </a:t>
            </a:r>
            <a:endParaRPr lang="fr-FR" sz="1400" dirty="0">
              <a:latin typeface="+mj-lt"/>
            </a:endParaRPr>
          </a:p>
          <a:p>
            <a:r>
              <a:rPr lang="fr-FR" sz="1400" dirty="0"/>
              <a:t> </a:t>
            </a:r>
            <a:r>
              <a:rPr lang="fr-FR" sz="1400" b="1" dirty="0">
                <a:latin typeface="+mj-lt"/>
              </a:rPr>
              <a:t> </a:t>
            </a:r>
          </a:p>
        </p:txBody>
      </p:sp>
      <p:pic>
        <p:nvPicPr>
          <p:cNvPr id="2052" name="Picture 4" descr="ED_PA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017" y="3643884"/>
            <a:ext cx="2087572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511" y="3650405"/>
            <a:ext cx="2445692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07504" y="5157192"/>
            <a:ext cx="90630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Conduits fluorure Uranium   Pose du couvercle de cuve du PAT        Le PAT dans son tronçon de coque      Visite du PAT par le Gal de GAULLE</a:t>
            </a:r>
          </a:p>
          <a:p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Usine de  PIERRELATTE                CADARACHE   (1964)                                       CADARACHE  (1964)                 CADARACHE  (6 novembre 1967)</a:t>
            </a:r>
          </a:p>
        </p:txBody>
      </p:sp>
      <p:pic>
        <p:nvPicPr>
          <p:cNvPr id="27" name="Picture 3" descr="ED_PA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203" y="3650405"/>
            <a:ext cx="2481179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Tableau 9"/>
          <p:cNvGraphicFramePr>
            <a:graphicFrameLocks noGrp="1"/>
          </p:cNvGraphicFramePr>
          <p:nvPr/>
        </p:nvGraphicFramePr>
        <p:xfrm>
          <a:off x="484094" y="179294"/>
          <a:ext cx="8382000" cy="396240"/>
        </p:xfrm>
        <a:graphic>
          <a:graphicData uri="http://schemas.openxmlformats.org/drawingml/2006/table">
            <a:tbl>
              <a:tblPr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tblPr>
              <a:tblGrid>
                <a:gridCol w="838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2730"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4.1. GENÈSE de la DISSUASION FRANÇAISE    : une volonté forte ….      2/4 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6863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88765" y="189149"/>
            <a:ext cx="8340091" cy="268051"/>
          </a:xfr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txBody>
          <a:bodyPr>
            <a:no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4.1. GENÈSE de la DISSUASION FRANÇAISE 5/7 : une volonté forte</a:t>
            </a:r>
            <a:r>
              <a:rPr lang="fr-FR" sz="1800" dirty="0">
                <a:solidFill>
                  <a:schemeClr val="bg1"/>
                </a:solidFill>
              </a:rPr>
              <a:t>……(3)     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87624" y="5949280"/>
            <a:ext cx="7641232" cy="451520"/>
          </a:xfrm>
          <a:solidFill>
            <a:schemeClr val="accent1">
              <a:lumMod val="7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Autofit/>
          </a:bodyPr>
          <a:lstStyle/>
          <a:p>
            <a:pPr algn="ctr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HISTOIRE DES PROGRAMMES DE S/M NUCLÉAIRES FRANÇAIS (1960-2020)        21/72</a:t>
            </a:r>
          </a:p>
        </p:txBody>
      </p:sp>
      <p:pic>
        <p:nvPicPr>
          <p:cNvPr id="1026" name="Picture 2" descr="photo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92" y="5805264"/>
            <a:ext cx="792088" cy="726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97795"/>
            <a:ext cx="3770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180975" y="2438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-180975" y="4288795"/>
            <a:ext cx="907345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-180975" y="6269995"/>
            <a:ext cx="9925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  <a:endParaRPr kumimoji="0" lang="fr-FR" altLang="fr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420266" y="3806716"/>
            <a:ext cx="279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-28575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19944" y="1421160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377026" y="1349152"/>
            <a:ext cx="866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8765" y="3529717"/>
            <a:ext cx="8340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88513" y="4550405"/>
            <a:ext cx="8856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67714" y="1133128"/>
            <a:ext cx="8577166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411785" y="1052736"/>
            <a:ext cx="8758810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267865" y="652046"/>
            <a:ext cx="8408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467714" y="804446"/>
            <a:ext cx="8361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fr-FR" sz="1400" dirty="0">
              <a:latin typeface="+mj-lt"/>
            </a:endParaRPr>
          </a:p>
          <a:p>
            <a:r>
              <a:rPr lang="fr-FR" sz="1400" b="1" dirty="0">
                <a:latin typeface="+mj-lt"/>
              </a:rPr>
              <a:t> </a:t>
            </a:r>
            <a:endParaRPr lang="fr-FR" sz="1400" dirty="0">
              <a:latin typeface="+mj-lt"/>
            </a:endParaRPr>
          </a:p>
          <a:p>
            <a:r>
              <a:rPr lang="fr-FR" sz="1400" dirty="0"/>
              <a:t> </a:t>
            </a:r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07504" y="5157192"/>
            <a:ext cx="90630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sz="1200" b="1" dirty="0">
              <a:latin typeface="+mj-lt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07504" y="652046"/>
            <a:ext cx="900792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SUIVENT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en </a:t>
            </a:r>
            <a:r>
              <a:rPr lang="fr-FR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1961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endParaRPr lang="fr-FR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La création, au sein du Ministère de la Défense, de la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DÉLÉGATION MINISTÉRIELLE pour  l’ARMEMENT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(DMA), qui réunira en une seule entité, relevant directement du Ministre, les moyens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techniques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et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industriels du Ministère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jusqu’alors dispersés au sein des différentes Armées. L’objectif est de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rassembler les capacités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et  de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créer des synergies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au bénéfice de la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dissuasion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. Les Armées, encore engagées en Algérie, apprécient peu ce dessaisissement ! Et, pourtant, c’est la logique même : les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techniques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mises en œuvre pour la réalisation des différents types d’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armements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deviennent à l’époque de plus en plus «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partagées 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»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(ou «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horizontales 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»)</a:t>
            </a:r>
            <a:endParaRPr lang="fr-FR" sz="1400" b="1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 choix des atolls inhabités de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MURUROA et FANGATAUFA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(Polynésie française), pour édifier un nouveau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Centre</a:t>
            </a:r>
            <a:r>
              <a:rPr lang="fr-FR" sz="1600" b="1" i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d’expérimentations nucléaires </a:t>
            </a:r>
            <a:r>
              <a:rPr lang="fr-FR" sz="16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(CEP*)</a:t>
            </a:r>
            <a:r>
              <a:rPr lang="fr-FR" sz="14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.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La France sait qu’elle ne pourra pas compter encore bien longtemps sur le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SAHARA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. Un délai de quelques années a été négocié avec le FLN dans le cadre des accords de paix,  mais, en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1966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elle doit déménager du SAHARA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  après 17 essais (4 aériens et 14 souterrains) depuis février 1960. Le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CEP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verra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193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essais de 1966 à 1996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46 aériens(sous ballon) et 147 souterrains. L’essai « 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CANOPUS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»(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24 août 1968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-puissance de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2,6 Mt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) manifeste au monde que la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France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(doublée de peu par la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Chine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en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1967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)  devient la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5</a:t>
            </a:r>
            <a:r>
              <a:rPr lang="fr-FR" sz="1400" b="1" baseline="300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ème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puissance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à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maîtriser la bombe H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.</a:t>
            </a:r>
            <a:endParaRPr lang="fr-FR" sz="14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2050" name="Picture 2" descr="Logo DG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79" y="3909873"/>
            <a:ext cx="1390650" cy="122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Image 2" descr="Mururoa et Fangataufa sur Google Earth - Mururoa et Fangataufa sur Google Ear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859410"/>
            <a:ext cx="1312064" cy="151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Image 3" descr="Ballon à poste en face du PEA Dindon - Ballon à poste en face du PEA Dind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686" y="3658254"/>
            <a:ext cx="1085752" cy="16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Image 4" descr="30 - Canopus - Sous ballon - Frégate - Fangataufa - 24/08/1968 - Vue de l\'Ouragan - 30 - Canopus - Sous ballon - Frégate - Fangataufa - 24/08/1968 - Vue de l\'Ourag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984" y="3698337"/>
            <a:ext cx="1437024" cy="16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89938" y="5135423"/>
            <a:ext cx="905431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</a:t>
            </a:r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Logo de la DGA           </a:t>
            </a:r>
          </a:p>
          <a:p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héritière de la DMA     Les atolls de Mururoa</a:t>
            </a:r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  </a:t>
            </a:r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Charge suspendue        Tir CANOPUS            Préparation container    Vaporisation fugitive de                                                                                        </a:t>
            </a:r>
          </a:p>
          <a:p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                                  et de Fangataufa          sous ballon captif         24 août 1968           pour un tir souterrain       l’eau du lagon lors d’un </a:t>
            </a:r>
          </a:p>
          <a:p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                                                                                                       (1</a:t>
            </a:r>
            <a:r>
              <a:rPr lang="fr-FR" sz="1200" b="1" baseline="30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er</a:t>
            </a:r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tir d’une arme à fusion)                                              tir en zone centrale </a:t>
            </a:r>
          </a:p>
          <a:p>
            <a:endParaRPr lang="fr-FR" sz="12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endParaRPr lang="fr-FR" sz="12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                                   </a:t>
            </a:r>
          </a:p>
          <a:p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                       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*  Pour « Centre d’expérimentations du Pacifique »</a:t>
            </a:r>
            <a:endParaRPr lang="fr-FR" sz="12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2057" name="Picture 9" descr="Résultat de recherche d'images pour &quot;mururoa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825" y="3835479"/>
            <a:ext cx="2099998" cy="12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 6" descr="Le container d\'expérimentation en cour de montage - Le container d\'expérimentation en cour de montage dans le hangar appelé \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550" y="3709479"/>
            <a:ext cx="1012152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Tableau 11"/>
          <p:cNvGraphicFramePr>
            <a:graphicFrameLocks noGrp="1"/>
          </p:cNvGraphicFramePr>
          <p:nvPr/>
        </p:nvGraphicFramePr>
        <p:xfrm>
          <a:off x="377027" y="179294"/>
          <a:ext cx="8443446" cy="396240"/>
        </p:xfrm>
        <a:graphic>
          <a:graphicData uri="http://schemas.openxmlformats.org/drawingml/2006/table">
            <a:tbl>
              <a:tblPr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tblPr>
              <a:tblGrid>
                <a:gridCol w="8443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0659"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4.1. GENÈSE de la DISSUASION FRANÇAISE : une volonté forte……        3/4 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8647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88765" y="189149"/>
            <a:ext cx="8340091" cy="268051"/>
          </a:xfr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txBody>
          <a:bodyPr>
            <a:no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4.1. GENÈSE de la DISSUASION FRANÇAISE   6/7 : une volonté forte</a:t>
            </a:r>
            <a:r>
              <a:rPr lang="fr-FR" sz="1800" dirty="0">
                <a:solidFill>
                  <a:schemeClr val="bg1"/>
                </a:solidFill>
              </a:rPr>
              <a:t>…….(4)</a:t>
            </a:r>
            <a:r>
              <a:rPr lang="fr-FR" sz="2000" dirty="0">
                <a:solidFill>
                  <a:schemeClr val="bg1"/>
                </a:solidFill>
              </a:rPr>
              <a:t>     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87624" y="6021288"/>
            <a:ext cx="7641232" cy="432048"/>
          </a:xfrm>
          <a:solidFill>
            <a:schemeClr val="accent1">
              <a:lumMod val="7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 algn="ctr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HISTOIRE DES PROGRAMMES  DES/M NUCLÉAIRES FRANÇAIS (1960-2020)             22/72</a:t>
            </a:r>
          </a:p>
        </p:txBody>
      </p:sp>
      <p:pic>
        <p:nvPicPr>
          <p:cNvPr id="1026" name="Picture 2" descr="photo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92" y="5895856"/>
            <a:ext cx="792088" cy="714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97795"/>
            <a:ext cx="3770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180975" y="2438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-180975" y="4288795"/>
            <a:ext cx="907345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-180975" y="6269995"/>
            <a:ext cx="9925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  <a:endParaRPr kumimoji="0" lang="fr-FR" altLang="fr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420266" y="3806716"/>
            <a:ext cx="279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-28575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19944" y="1421160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377026" y="1349152"/>
            <a:ext cx="866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8765" y="3529717"/>
            <a:ext cx="8340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 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88513" y="4550405"/>
            <a:ext cx="8856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67714" y="1133128"/>
            <a:ext cx="8577166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411785" y="1052736"/>
            <a:ext cx="8758810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467714" y="804446"/>
            <a:ext cx="8361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fr-FR" sz="1400" dirty="0">
              <a:latin typeface="+mj-lt"/>
            </a:endParaRPr>
          </a:p>
          <a:p>
            <a:r>
              <a:rPr lang="fr-FR" sz="1400" b="1" dirty="0">
                <a:latin typeface="+mj-lt"/>
              </a:rPr>
              <a:t> </a:t>
            </a:r>
            <a:endParaRPr lang="fr-FR" sz="1400" dirty="0">
              <a:latin typeface="+mj-lt"/>
            </a:endParaRPr>
          </a:p>
          <a:p>
            <a:r>
              <a:rPr lang="fr-FR" sz="1400" dirty="0"/>
              <a:t> </a:t>
            </a:r>
            <a:r>
              <a:rPr lang="fr-FR" sz="1400" b="1" dirty="0">
                <a:latin typeface="+mj-lt"/>
              </a:rPr>
              <a:t>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07504" y="5157192"/>
            <a:ext cx="90630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sz="1200" b="1" dirty="0">
                <a:latin typeface="+mj-lt"/>
              </a:rPr>
              <a:t>                        </a:t>
            </a:r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Région du plateau         Missile SSBS de 1ére génération       Missile SSBS de       SNLE en plongée lançant un missile</a:t>
            </a:r>
          </a:p>
          <a:p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               d’Albion (Vaucluse)        en silo sur le plateau d’Albion         2</a:t>
            </a:r>
            <a:r>
              <a:rPr lang="fr-FR" sz="1200" b="1" baseline="30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nde</a:t>
            </a:r>
            <a:r>
              <a:rPr lang="fr-FR" sz="1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génération                     MSBS (vue d’artiste)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03311" y="575062"/>
            <a:ext cx="8942065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ET ENFIN, POUR CONCLURE CET ÉDIFICE  DÉCISIONNEL 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REMARQUABLEMENT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COHÉRENT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 MAIS AUSSI  </a:t>
            </a:r>
          </a:p>
          <a:p>
            <a:pPr algn="ctr"/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TRÈS AMBITIEUX 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ET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EXTRÊMEMENT COÛTEUX</a:t>
            </a:r>
            <a:r>
              <a:rPr lang="fr-F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!</a:t>
            </a:r>
          </a:p>
          <a:p>
            <a:pPr algn="ctr"/>
            <a:endParaRPr lang="fr-FR" sz="4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En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1962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la décision de réalisation de la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composante Sol-Sol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 la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dissuasion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fondée sur des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missiles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balistiques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porteurs de l’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arme nucléaire (SSBS)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installés en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silos protégés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sur le site du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Plateau d’ALBION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dans le Vaucluse. Le développement du missile sera confié à la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SEREB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société nationale créée en 1959,  qui rejoindra ensuite la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SNIAS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laquelle  deviendra 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l’Aérospatiale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puis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Aérospatiale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-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Matra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qui sera apportée, lors de sa création, à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EADS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rebaptisée par la suite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AIRBUS Group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. </a:t>
            </a:r>
          </a:p>
          <a:p>
            <a:pPr algn="just"/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Le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premier groupement de missiles SSBS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ol-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ol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B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alistique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tratégique), dont la mise en œuvre sera confiée à </a:t>
            </a:r>
          </a:p>
          <a:p>
            <a:pPr algn="just"/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l’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Armée de l’Air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deviendra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opérationnel en  1971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et sera doté au départ du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missile S2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. 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Deux groupements</a:t>
            </a:r>
          </a:p>
          <a:p>
            <a:pPr algn="just"/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(2x9 silos)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seront  réalisés, pour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trois envisagés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au départ.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En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1963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(ENFIN !), la décision de lancer, sous le nom générique de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SNLE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(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ous-marin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ucléaire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anceur d’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ngins), une série de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6 S/M à propulsion nucléaire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porteurs de 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missiles MSBS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er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ol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B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alistique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S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tratégique)</a:t>
            </a:r>
            <a:r>
              <a:rPr lang="fr-FR" sz="14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fr-FR" sz="1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tirés en plongée et porteurs de l’arme nucléaire, dont des études préliminaires ont permis de fixer les principales caractéristiques : le premier de la série sera nommé  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« LE REDOUTABLE »</a:t>
            </a:r>
            <a:endParaRPr lang="fr-FR" sz="14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fr-FR" sz="1400" b="1" dirty="0"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fr-FR" sz="1400" b="1" dirty="0">
              <a:latin typeface="+mj-lt"/>
            </a:endParaRPr>
          </a:p>
        </p:txBody>
      </p:sp>
      <p:pic>
        <p:nvPicPr>
          <p:cNvPr id="14" name="Image 2" descr="albion base 200.jpg (230312 octet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794405"/>
            <a:ext cx="1164827" cy="16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1" descr="albion S2 silo.jpg (110374 octets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774" y="3794405"/>
            <a:ext cx="2201651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1" descr="220px-Ariha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638" y="3817634"/>
            <a:ext cx="2307624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albion S3 silo.jpg (168878 octets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313" y="3812405"/>
            <a:ext cx="1168269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484094" y="97795"/>
          <a:ext cx="8390965" cy="396240"/>
        </p:xfrm>
        <a:graphic>
          <a:graphicData uri="http://schemas.openxmlformats.org/drawingml/2006/table">
            <a:tbl>
              <a:tblPr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tblPr>
              <a:tblGrid>
                <a:gridCol w="83909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9405"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4.1. GENÈSE de la DISSUASION FRANÇAISE : une volonté forte</a:t>
                      </a:r>
                      <a:r>
                        <a:rPr lang="fr-FR" sz="18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…….          </a:t>
                      </a:r>
                      <a:r>
                        <a:rPr lang="fr-FR" sz="2000" b="1" dirty="0">
                          <a:solidFill>
                            <a:schemeClr val="bg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4/4 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703098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8863</TotalTime>
  <Words>11601</Words>
  <Application>Microsoft Office PowerPoint</Application>
  <PresentationFormat>Affichage à l'écran (4:3)</PresentationFormat>
  <Paragraphs>1361</Paragraphs>
  <Slides>51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51</vt:i4>
      </vt:variant>
    </vt:vector>
  </HeadingPairs>
  <TitlesOfParts>
    <vt:vector size="58" baseType="lpstr">
      <vt:lpstr>Arial</vt:lpstr>
      <vt:lpstr>Calibri</vt:lpstr>
      <vt:lpstr>Constantia</vt:lpstr>
      <vt:lpstr>Courier New</vt:lpstr>
      <vt:lpstr>Wingdings</vt:lpstr>
      <vt:lpstr>Wingdings 2</vt:lpstr>
      <vt:lpstr>Débit</vt:lpstr>
      <vt:lpstr>LES PROGRAMMES  DE SOUS-MARINS  NUCLÉAIRES FRANÇAIS </vt:lpstr>
      <vt:lpstr>Présentation PowerPoint</vt:lpstr>
      <vt:lpstr>Présentation PowerPoint</vt:lpstr>
      <vt:lpstr>  4.1. GENÈSE de la DISSUASION FRANÇAISE  1/7 : État des lieux en 1958 (1)    </vt:lpstr>
      <vt:lpstr>4.1. GENÈSE de la DISSUASION FRANÇAISE 2/7 : État des lieux en 1958 (2)      </vt:lpstr>
      <vt:lpstr>4.1. GENÈSE de la DISSUASION FRANÇAISE 3/7  : une volonté forte……(1)    </vt:lpstr>
      <vt:lpstr>4.1. GENÈSE de la DISSUASION FRANÇAISE    4/7 : une volonté forte ….(2)      </vt:lpstr>
      <vt:lpstr>4.1. GENÈSE de la DISSUASION FRANÇAISE 5/7 : une volonté forte……(3)     </vt:lpstr>
      <vt:lpstr>4.1. GENÈSE de la DISSUASION FRANÇAISE   6/7 : une volonté forte…….(4)     </vt:lpstr>
      <vt:lpstr>4.1. GENÈSE de la DISSUASION FRANÇAISE  7/7   : quelques réflexions….    </vt:lpstr>
      <vt:lpstr>4.2. LES PROGRAMMES DE S/M NUCLÉAIRES FRANÇAIS : GÉNÉRALITÉS   1/3</vt:lpstr>
      <vt:lpstr>  4.2. LES PROGRAMMES DE S/M NUCLÉAIRES FRANÇAIS : GÉNÉRALITÉS       2/3</vt:lpstr>
      <vt:lpstr>  4.2. LES PROGRAMMES DE S/M NUCLÉAIRES FRANÇAIS : GÉNÉRALITÉS       2/3</vt:lpstr>
      <vt:lpstr>Présentation PowerPoint</vt:lpstr>
      <vt:lpstr>Présentation PowerPoint</vt:lpstr>
      <vt:lpstr>Présentation PowerPoint</vt:lpstr>
      <vt:lpstr>             </vt:lpstr>
      <vt:lpstr>        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Emmanuel</dc:creator>
  <cp:lastModifiedBy>Emmanuel</cp:lastModifiedBy>
  <cp:revision>156</cp:revision>
  <dcterms:created xsi:type="dcterms:W3CDTF">2021-07-16T05:38:33Z</dcterms:created>
  <dcterms:modified xsi:type="dcterms:W3CDTF">2022-12-16T11:27:06Z</dcterms:modified>
</cp:coreProperties>
</file>